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1"/>
  </p:sldMasterIdLst>
  <p:sldIdLst>
    <p:sldId id="270" r:id="rId2"/>
    <p:sldId id="272" r:id="rId3"/>
    <p:sldId id="273" r:id="rId4"/>
    <p:sldId id="274" r:id="rId5"/>
    <p:sldId id="275" r:id="rId6"/>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EDED"/>
    <a:srgbClr val="0088CF"/>
    <a:srgbClr val="0089CE"/>
    <a:srgbClr val="73C5EA"/>
    <a:srgbClr val="000000"/>
    <a:srgbClr val="EFEEEE"/>
    <a:srgbClr val="0D4987"/>
    <a:srgbClr val="5B8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68" autoAdjust="0"/>
    <p:restoredTop sz="94660"/>
  </p:normalViewPr>
  <p:slideViewPr>
    <p:cSldViewPr snapToGrid="0">
      <p:cViewPr varScale="1">
        <p:scale>
          <a:sx n="43" d="100"/>
          <a:sy n="43" d="100"/>
        </p:scale>
        <p:origin x="2328" y="56"/>
      </p:cViewPr>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id="{0D5F6F72-A20E-41F3-9935-C5213E8362F0}"/>
              </a:ext>
            </a:extLst>
          </p:cNvPr>
          <p:cNvSpPr>
            <a:spLocks noGrp="1"/>
          </p:cNvSpPr>
          <p:nvPr>
            <p:ph type="body" sz="quarter" idx="10"/>
          </p:nvPr>
        </p:nvSpPr>
        <p:spPr>
          <a:xfrm>
            <a:off x="683837" y="657659"/>
            <a:ext cx="6192000" cy="97462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2982568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683837" y="657659"/>
            <a:ext cx="6192000" cy="974626"/>
          </a:xfrm>
          <a:prstGeom prst="rect">
            <a:avLst/>
          </a:prstGeom>
        </p:spPr>
        <p:txBody>
          <a:bodyPr vert="horz" wrap="square" lIns="0" tIns="0" rIns="0" bIns="0" rtlCol="0">
            <a:spAutoFit/>
          </a:bodyPr>
          <a:lstStyle/>
          <a:p>
            <a:pPr lvl="0"/>
            <a:r>
              <a:rPr lang="fr-FR" noProof="0" dirty="0"/>
              <a:t>Cliquez pour modifier les styles du texte du masque</a:t>
            </a:r>
          </a:p>
          <a:p>
            <a:pPr lvl="1"/>
            <a:r>
              <a:rPr lang="fr-FR" noProof="0" dirty="0"/>
              <a:t>Deuxième niveau</a:t>
            </a:r>
          </a:p>
          <a:p>
            <a:pPr lvl="2"/>
            <a:r>
              <a:rPr lang="fr-FR" noProof="0" dirty="0"/>
              <a:t>Troisième niveau</a:t>
            </a:r>
          </a:p>
          <a:p>
            <a:pPr lvl="3"/>
            <a:r>
              <a:rPr lang="fr-FR" noProof="0" dirty="0"/>
              <a:t>Quatrième niveau</a:t>
            </a:r>
          </a:p>
          <a:p>
            <a:pPr lvl="4"/>
            <a:r>
              <a:rPr lang="fr-FR" noProof="0" dirty="0"/>
              <a:t>Cinquième niveau</a:t>
            </a:r>
            <a:endParaRPr lang="en-GB" noProof="0" dirty="0"/>
          </a:p>
        </p:txBody>
      </p:sp>
      <p:grpSp>
        <p:nvGrpSpPr>
          <p:cNvPr id="9" name="Groupe 8">
            <a:extLst>
              <a:ext uri="{FF2B5EF4-FFF2-40B4-BE49-F238E27FC236}">
                <a16:creationId xmlns:a16="http://schemas.microsoft.com/office/drawing/2014/main" id="{D12035D2-6EB1-49C1-AD7A-8D507E220379}"/>
              </a:ext>
            </a:extLst>
          </p:cNvPr>
          <p:cNvGrpSpPr/>
          <p:nvPr/>
        </p:nvGrpSpPr>
        <p:grpSpPr>
          <a:xfrm>
            <a:off x="0" y="10539413"/>
            <a:ext cx="7559675" cy="165600"/>
            <a:chOff x="0" y="10388600"/>
            <a:chExt cx="7559674" cy="152400"/>
          </a:xfrm>
        </p:grpSpPr>
        <p:sp>
          <p:nvSpPr>
            <p:cNvPr id="14" name="Rectangle 13">
              <a:extLst>
                <a:ext uri="{FF2B5EF4-FFF2-40B4-BE49-F238E27FC236}">
                  <a16:creationId xmlns:a16="http://schemas.microsoft.com/office/drawing/2014/main" id="{52E1FE34-F512-46A9-9EE7-A9B216F54A61}"/>
                </a:ext>
              </a:extLst>
            </p:cNvPr>
            <p:cNvSpPr/>
            <p:nvPr/>
          </p:nvSpPr>
          <p:spPr>
            <a:xfrm>
              <a:off x="0" y="10388600"/>
              <a:ext cx="939800" cy="1524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p>
              <a:pPr algn="ctr"/>
              <a:endParaRPr lang="fr-FR" sz="1200" dirty="0" err="1"/>
            </a:p>
          </p:txBody>
        </p:sp>
        <p:sp>
          <p:nvSpPr>
            <p:cNvPr id="15" name="Rectangle 14">
              <a:extLst>
                <a:ext uri="{FF2B5EF4-FFF2-40B4-BE49-F238E27FC236}">
                  <a16:creationId xmlns:a16="http://schemas.microsoft.com/office/drawing/2014/main" id="{E6007029-8BAF-470A-BB92-D29EB2340DC3}"/>
                </a:ext>
              </a:extLst>
            </p:cNvPr>
            <p:cNvSpPr/>
            <p:nvPr/>
          </p:nvSpPr>
          <p:spPr>
            <a:xfrm>
              <a:off x="939800" y="10388600"/>
              <a:ext cx="939800" cy="152400"/>
            </a:xfrm>
            <a:prstGeom prst="rect">
              <a:avLst/>
            </a:prstGeom>
            <a:solidFill>
              <a:srgbClr val="73C5E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p>
              <a:pPr algn="ctr"/>
              <a:endParaRPr lang="fr-FR" sz="1200" dirty="0" err="1"/>
            </a:p>
          </p:txBody>
        </p:sp>
        <p:sp>
          <p:nvSpPr>
            <p:cNvPr id="16" name="Rectangle 15">
              <a:extLst>
                <a:ext uri="{FF2B5EF4-FFF2-40B4-BE49-F238E27FC236}">
                  <a16:creationId xmlns:a16="http://schemas.microsoft.com/office/drawing/2014/main" id="{71425726-12D5-4124-BB3D-F604D56BAAEC}"/>
                </a:ext>
              </a:extLst>
            </p:cNvPr>
            <p:cNvSpPr/>
            <p:nvPr/>
          </p:nvSpPr>
          <p:spPr>
            <a:xfrm>
              <a:off x="1879600" y="10388600"/>
              <a:ext cx="939800" cy="152400"/>
            </a:xfrm>
            <a:prstGeom prst="rect">
              <a:avLst/>
            </a:prstGeom>
            <a:solidFill>
              <a:srgbClr val="73C5E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p>
              <a:pPr algn="ctr"/>
              <a:endParaRPr lang="fr-FR" sz="1200" dirty="0" err="1"/>
            </a:p>
          </p:txBody>
        </p:sp>
        <p:sp>
          <p:nvSpPr>
            <p:cNvPr id="17" name="Rectangle 16">
              <a:extLst>
                <a:ext uri="{FF2B5EF4-FFF2-40B4-BE49-F238E27FC236}">
                  <a16:creationId xmlns:a16="http://schemas.microsoft.com/office/drawing/2014/main" id="{C3225E92-F86A-40B0-9D4D-9F1E12F86810}"/>
                </a:ext>
              </a:extLst>
            </p:cNvPr>
            <p:cNvSpPr/>
            <p:nvPr/>
          </p:nvSpPr>
          <p:spPr>
            <a:xfrm>
              <a:off x="2819400" y="10388600"/>
              <a:ext cx="939800" cy="152400"/>
            </a:xfrm>
            <a:prstGeom prst="rect">
              <a:avLst/>
            </a:prstGeom>
            <a:solidFill>
              <a:srgbClr val="0088C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p>
              <a:pPr algn="ctr"/>
              <a:endParaRPr lang="fr-FR" sz="1200" dirty="0" err="1"/>
            </a:p>
          </p:txBody>
        </p:sp>
        <p:sp>
          <p:nvSpPr>
            <p:cNvPr id="18" name="Rectangle 17">
              <a:extLst>
                <a:ext uri="{FF2B5EF4-FFF2-40B4-BE49-F238E27FC236}">
                  <a16:creationId xmlns:a16="http://schemas.microsoft.com/office/drawing/2014/main" id="{F1693807-1030-4D22-BA15-40BAE39D493C}"/>
                </a:ext>
              </a:extLst>
            </p:cNvPr>
            <p:cNvSpPr/>
            <p:nvPr/>
          </p:nvSpPr>
          <p:spPr>
            <a:xfrm>
              <a:off x="3759200" y="10388600"/>
              <a:ext cx="939800" cy="1524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p>
              <a:pPr algn="ctr"/>
              <a:endParaRPr lang="fr-FR" sz="1200" dirty="0" err="1"/>
            </a:p>
          </p:txBody>
        </p:sp>
        <p:sp>
          <p:nvSpPr>
            <p:cNvPr id="19" name="Rectangle 18">
              <a:extLst>
                <a:ext uri="{FF2B5EF4-FFF2-40B4-BE49-F238E27FC236}">
                  <a16:creationId xmlns:a16="http://schemas.microsoft.com/office/drawing/2014/main" id="{BA9D3E5C-C433-4009-A7AE-3F9900CC720A}"/>
                </a:ext>
              </a:extLst>
            </p:cNvPr>
            <p:cNvSpPr/>
            <p:nvPr/>
          </p:nvSpPr>
          <p:spPr>
            <a:xfrm>
              <a:off x="4699000" y="10388600"/>
              <a:ext cx="2860674" cy="152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p>
              <a:pPr algn="ctr"/>
              <a:endParaRPr lang="fr-FR" sz="1200" dirty="0" err="1"/>
            </a:p>
          </p:txBody>
        </p:sp>
      </p:grpSp>
      <p:grpSp>
        <p:nvGrpSpPr>
          <p:cNvPr id="10" name="Groupe 9">
            <a:extLst>
              <a:ext uri="{FF2B5EF4-FFF2-40B4-BE49-F238E27FC236}">
                <a16:creationId xmlns:a16="http://schemas.microsoft.com/office/drawing/2014/main" id="{2576B67F-D393-49C0-A5F4-2606ED396D1A}"/>
              </a:ext>
            </a:extLst>
          </p:cNvPr>
          <p:cNvGrpSpPr/>
          <p:nvPr/>
        </p:nvGrpSpPr>
        <p:grpSpPr>
          <a:xfrm>
            <a:off x="6499600" y="10248538"/>
            <a:ext cx="376237" cy="223467"/>
            <a:chOff x="6612730" y="9853370"/>
            <a:chExt cx="376237" cy="223467"/>
          </a:xfrm>
        </p:grpSpPr>
        <p:sp>
          <p:nvSpPr>
            <p:cNvPr id="11" name="Triangle isocèle 10">
              <a:extLst>
                <a:ext uri="{FF2B5EF4-FFF2-40B4-BE49-F238E27FC236}">
                  <a16:creationId xmlns:a16="http://schemas.microsoft.com/office/drawing/2014/main" id="{D9E65CFB-8E64-4535-824A-EDABCB2DA51C}"/>
                </a:ext>
              </a:extLst>
            </p:cNvPr>
            <p:cNvSpPr/>
            <p:nvPr/>
          </p:nvSpPr>
          <p:spPr>
            <a:xfrm rot="5400000">
              <a:off x="6823655" y="9911526"/>
              <a:ext cx="223467" cy="107156"/>
            </a:xfrm>
            <a:prstGeom prst="triangle">
              <a:avLst>
                <a:gd name="adj" fmla="val 48935"/>
              </a:avLst>
            </a:prstGeom>
            <a:solidFill>
              <a:srgbClr val="73C5E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p>
              <a:pPr algn="ctr"/>
              <a:endParaRPr lang="fr-FR" sz="1200" dirty="0" err="1"/>
            </a:p>
          </p:txBody>
        </p:sp>
        <p:sp>
          <p:nvSpPr>
            <p:cNvPr id="12" name="Triangle isocèle 11">
              <a:extLst>
                <a:ext uri="{FF2B5EF4-FFF2-40B4-BE49-F238E27FC236}">
                  <a16:creationId xmlns:a16="http://schemas.microsoft.com/office/drawing/2014/main" id="{8D01FB2A-D3A2-4662-B6B8-4F74A191478F}"/>
                </a:ext>
              </a:extLst>
            </p:cNvPr>
            <p:cNvSpPr/>
            <p:nvPr/>
          </p:nvSpPr>
          <p:spPr>
            <a:xfrm rot="5400000">
              <a:off x="6689115" y="9911526"/>
              <a:ext cx="223467" cy="107156"/>
            </a:xfrm>
            <a:prstGeom prst="triangle">
              <a:avLst>
                <a:gd name="adj" fmla="val 48935"/>
              </a:avLst>
            </a:prstGeom>
            <a:solidFill>
              <a:srgbClr val="0088C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p>
              <a:pPr algn="ctr"/>
              <a:endParaRPr lang="fr-FR" sz="1200" dirty="0" err="1"/>
            </a:p>
          </p:txBody>
        </p:sp>
        <p:sp>
          <p:nvSpPr>
            <p:cNvPr id="13" name="Triangle isocèle 12">
              <a:extLst>
                <a:ext uri="{FF2B5EF4-FFF2-40B4-BE49-F238E27FC236}">
                  <a16:creationId xmlns:a16="http://schemas.microsoft.com/office/drawing/2014/main" id="{F0D57D4B-0104-4168-9300-7B310DE0F27C}"/>
                </a:ext>
              </a:extLst>
            </p:cNvPr>
            <p:cNvSpPr/>
            <p:nvPr/>
          </p:nvSpPr>
          <p:spPr>
            <a:xfrm rot="5400000">
              <a:off x="6554574" y="9911526"/>
              <a:ext cx="223467" cy="107156"/>
            </a:xfrm>
            <a:prstGeom prst="triangle">
              <a:avLst>
                <a:gd name="adj" fmla="val 48935"/>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p>
              <a:pPr algn="ctr"/>
              <a:endParaRPr lang="fr-FR" sz="1200" dirty="0" err="1"/>
            </a:p>
          </p:txBody>
        </p:sp>
      </p:grpSp>
    </p:spTree>
    <p:extLst>
      <p:ext uri="{BB962C8B-B14F-4D97-AF65-F5344CB8AC3E}">
        <p14:creationId xmlns:p14="http://schemas.microsoft.com/office/powerpoint/2010/main" val="157347289"/>
      </p:ext>
    </p:extLst>
  </p:cSld>
  <p:clrMap bg1="lt1" tx1="dk1" bg2="lt2" tx2="dk2" accent1="accent1" accent2="accent2" accent3="accent3" accent4="accent4" accent5="accent5" accent6="accent6" hlink="hlink" folHlink="folHlink"/>
  <p:sldLayoutIdLst>
    <p:sldLayoutId id="2147483656"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425265" rtl="0" eaLnBrk="1" latinLnBrk="0" hangingPunct="1">
        <a:lnSpc>
          <a:spcPct val="90000"/>
        </a:lnSpc>
        <a:spcBef>
          <a:spcPct val="0"/>
        </a:spcBef>
        <a:buNone/>
        <a:defRPr sz="2232" b="1" kern="1200">
          <a:solidFill>
            <a:schemeClr val="tx1"/>
          </a:solidFill>
          <a:latin typeface="+mj-lt"/>
          <a:ea typeface="+mj-ea"/>
          <a:cs typeface="+mj-cs"/>
        </a:defRPr>
      </a:lvl1pPr>
    </p:titleStyle>
    <p:bodyStyle>
      <a:lvl1pPr marL="0" indent="0" algn="l" defTabSz="425265" rtl="0" eaLnBrk="1" latinLnBrk="0" hangingPunct="1">
        <a:lnSpc>
          <a:spcPct val="100000"/>
        </a:lnSpc>
        <a:spcBef>
          <a:spcPts val="3000"/>
        </a:spcBef>
        <a:buFont typeface="Arial" panose="020B0604020202020204" pitchFamily="34" charset="0"/>
        <a:buNone/>
        <a:defRPr sz="1000" kern="1200" cap="all" baseline="0">
          <a:solidFill>
            <a:srgbClr val="0088CF"/>
          </a:solidFill>
          <a:latin typeface="Effra Medium" panose="020B0703020203020204" pitchFamily="34" charset="0"/>
          <a:ea typeface="+mn-ea"/>
          <a:cs typeface="+mn-cs"/>
        </a:defRPr>
      </a:lvl1pPr>
      <a:lvl2pPr marL="0" indent="0" algn="l" defTabSz="425265" rtl="0" eaLnBrk="1" latinLnBrk="0" hangingPunct="1">
        <a:lnSpc>
          <a:spcPct val="100000"/>
        </a:lnSpc>
        <a:spcBef>
          <a:spcPts val="800"/>
        </a:spcBef>
        <a:buFont typeface="Arial" panose="020B0604020202020204" pitchFamily="34" charset="0"/>
        <a:buNone/>
        <a:defRPr sz="1000" kern="1200">
          <a:solidFill>
            <a:schemeClr val="tx1"/>
          </a:solidFill>
          <a:latin typeface="+mn-lt"/>
          <a:ea typeface="+mn-ea"/>
          <a:cs typeface="+mn-cs"/>
        </a:defRPr>
      </a:lvl2pPr>
      <a:lvl3pPr marL="136525" indent="-136525" algn="l" defTabSz="425265" rtl="0" eaLnBrk="1" latinLnBrk="0" hangingPunct="1">
        <a:lnSpc>
          <a:spcPct val="100000"/>
        </a:lnSpc>
        <a:spcBef>
          <a:spcPts val="0"/>
        </a:spcBef>
        <a:buFont typeface="Effra Light" panose="020B0403020203020204" pitchFamily="34" charset="0"/>
        <a:buChar char="-"/>
        <a:defRPr sz="1000" kern="1200">
          <a:solidFill>
            <a:schemeClr val="tx1"/>
          </a:solidFill>
          <a:latin typeface="+mn-lt"/>
          <a:ea typeface="+mn-ea"/>
          <a:cs typeface="+mn-cs"/>
        </a:defRPr>
      </a:lvl3pPr>
      <a:lvl4pPr marL="0" indent="0" algn="l" defTabSz="425265" rtl="0" eaLnBrk="1" latinLnBrk="0" hangingPunct="1">
        <a:lnSpc>
          <a:spcPct val="100000"/>
        </a:lnSpc>
        <a:spcBef>
          <a:spcPts val="400"/>
        </a:spcBef>
        <a:buFont typeface="Arial" panose="020B0604020202020204" pitchFamily="34" charset="0"/>
        <a:buNone/>
        <a:defRPr sz="1000" kern="1200">
          <a:solidFill>
            <a:schemeClr val="tx1"/>
          </a:solidFill>
          <a:latin typeface="+mn-lt"/>
          <a:ea typeface="+mn-ea"/>
          <a:cs typeface="+mn-cs"/>
        </a:defRPr>
      </a:lvl4pPr>
      <a:lvl5pPr marL="0" indent="0" algn="l" defTabSz="425265" rtl="0" eaLnBrk="1" latinLnBrk="0" hangingPunct="1">
        <a:lnSpc>
          <a:spcPct val="100000"/>
        </a:lnSpc>
        <a:spcBef>
          <a:spcPts val="400"/>
        </a:spcBef>
        <a:buFont typeface="Arial" panose="020B0604020202020204" pitchFamily="34" charset="0"/>
        <a:buNone/>
        <a:defRPr sz="1000" kern="1200">
          <a:solidFill>
            <a:schemeClr val="tx1"/>
          </a:solidFill>
          <a:latin typeface="+mn-lt"/>
          <a:ea typeface="+mn-ea"/>
          <a:cs typeface="+mn-cs"/>
        </a:defRPr>
      </a:lvl5pPr>
      <a:lvl6pPr marL="1169478" indent="-106316" algn="l" defTabSz="425265" rtl="0" eaLnBrk="1" latinLnBrk="0" hangingPunct="1">
        <a:lnSpc>
          <a:spcPct val="90000"/>
        </a:lnSpc>
        <a:spcBef>
          <a:spcPts val="233"/>
        </a:spcBef>
        <a:buFont typeface="Arial" panose="020B0604020202020204" pitchFamily="34" charset="0"/>
        <a:buChar char="•"/>
        <a:defRPr sz="837" kern="1200">
          <a:solidFill>
            <a:schemeClr val="tx1"/>
          </a:solidFill>
          <a:latin typeface="+mn-lt"/>
          <a:ea typeface="+mn-ea"/>
          <a:cs typeface="+mn-cs"/>
        </a:defRPr>
      </a:lvl6pPr>
      <a:lvl7pPr marL="1382110" indent="-106316" algn="l" defTabSz="425265" rtl="0" eaLnBrk="1" latinLnBrk="0" hangingPunct="1">
        <a:lnSpc>
          <a:spcPct val="90000"/>
        </a:lnSpc>
        <a:spcBef>
          <a:spcPts val="233"/>
        </a:spcBef>
        <a:buFont typeface="Arial" panose="020B0604020202020204" pitchFamily="34" charset="0"/>
        <a:buChar char="•"/>
        <a:defRPr sz="837" kern="1200">
          <a:solidFill>
            <a:schemeClr val="tx1"/>
          </a:solidFill>
          <a:latin typeface="+mn-lt"/>
          <a:ea typeface="+mn-ea"/>
          <a:cs typeface="+mn-cs"/>
        </a:defRPr>
      </a:lvl7pPr>
      <a:lvl8pPr marL="1594742" indent="-106316" algn="l" defTabSz="425265" rtl="0" eaLnBrk="1" latinLnBrk="0" hangingPunct="1">
        <a:lnSpc>
          <a:spcPct val="90000"/>
        </a:lnSpc>
        <a:spcBef>
          <a:spcPts val="233"/>
        </a:spcBef>
        <a:buFont typeface="Arial" panose="020B0604020202020204" pitchFamily="34" charset="0"/>
        <a:buChar char="•"/>
        <a:defRPr sz="837" kern="1200">
          <a:solidFill>
            <a:schemeClr val="tx1"/>
          </a:solidFill>
          <a:latin typeface="+mn-lt"/>
          <a:ea typeface="+mn-ea"/>
          <a:cs typeface="+mn-cs"/>
        </a:defRPr>
      </a:lvl8pPr>
      <a:lvl9pPr marL="1807374" indent="-106316" algn="l" defTabSz="425265" rtl="0" eaLnBrk="1" latinLnBrk="0" hangingPunct="1">
        <a:lnSpc>
          <a:spcPct val="90000"/>
        </a:lnSpc>
        <a:spcBef>
          <a:spcPts val="233"/>
        </a:spcBef>
        <a:buFont typeface="Arial" panose="020B0604020202020204" pitchFamily="34" charset="0"/>
        <a:buChar char="•"/>
        <a:defRPr sz="837" kern="1200">
          <a:solidFill>
            <a:schemeClr val="tx1"/>
          </a:solidFill>
          <a:latin typeface="+mn-lt"/>
          <a:ea typeface="+mn-ea"/>
          <a:cs typeface="+mn-cs"/>
        </a:defRPr>
      </a:lvl9pPr>
    </p:bodyStyle>
    <p:otherStyle>
      <a:defPPr>
        <a:defRPr lang="fr-FR"/>
      </a:defPPr>
      <a:lvl1pPr marL="0" algn="l" defTabSz="425265" rtl="0" eaLnBrk="1" latinLnBrk="0" hangingPunct="1">
        <a:defRPr sz="837" kern="1200">
          <a:solidFill>
            <a:schemeClr val="tx1"/>
          </a:solidFill>
          <a:latin typeface="+mn-lt"/>
          <a:ea typeface="+mn-ea"/>
          <a:cs typeface="+mn-cs"/>
        </a:defRPr>
      </a:lvl1pPr>
      <a:lvl2pPr marL="212632" algn="l" defTabSz="425265" rtl="0" eaLnBrk="1" latinLnBrk="0" hangingPunct="1">
        <a:defRPr sz="837" kern="1200">
          <a:solidFill>
            <a:schemeClr val="tx1"/>
          </a:solidFill>
          <a:latin typeface="+mn-lt"/>
          <a:ea typeface="+mn-ea"/>
          <a:cs typeface="+mn-cs"/>
        </a:defRPr>
      </a:lvl2pPr>
      <a:lvl3pPr marL="425265" algn="l" defTabSz="425265" rtl="0" eaLnBrk="1" latinLnBrk="0" hangingPunct="1">
        <a:defRPr sz="837" kern="1200">
          <a:solidFill>
            <a:schemeClr val="tx1"/>
          </a:solidFill>
          <a:latin typeface="+mn-lt"/>
          <a:ea typeface="+mn-ea"/>
          <a:cs typeface="+mn-cs"/>
        </a:defRPr>
      </a:lvl3pPr>
      <a:lvl4pPr marL="637897" algn="l" defTabSz="425265" rtl="0" eaLnBrk="1" latinLnBrk="0" hangingPunct="1">
        <a:defRPr sz="837" kern="1200">
          <a:solidFill>
            <a:schemeClr val="tx1"/>
          </a:solidFill>
          <a:latin typeface="+mn-lt"/>
          <a:ea typeface="+mn-ea"/>
          <a:cs typeface="+mn-cs"/>
        </a:defRPr>
      </a:lvl4pPr>
      <a:lvl5pPr marL="850529" algn="l" defTabSz="425265" rtl="0" eaLnBrk="1" latinLnBrk="0" hangingPunct="1">
        <a:defRPr sz="837" kern="1200">
          <a:solidFill>
            <a:schemeClr val="tx1"/>
          </a:solidFill>
          <a:latin typeface="+mn-lt"/>
          <a:ea typeface="+mn-ea"/>
          <a:cs typeface="+mn-cs"/>
        </a:defRPr>
      </a:lvl5pPr>
      <a:lvl6pPr marL="1063161" algn="l" defTabSz="425265" rtl="0" eaLnBrk="1" latinLnBrk="0" hangingPunct="1">
        <a:defRPr sz="837" kern="1200">
          <a:solidFill>
            <a:schemeClr val="tx1"/>
          </a:solidFill>
          <a:latin typeface="+mn-lt"/>
          <a:ea typeface="+mn-ea"/>
          <a:cs typeface="+mn-cs"/>
        </a:defRPr>
      </a:lvl6pPr>
      <a:lvl7pPr marL="1275794" algn="l" defTabSz="425265" rtl="0" eaLnBrk="1" latinLnBrk="0" hangingPunct="1">
        <a:defRPr sz="837" kern="1200">
          <a:solidFill>
            <a:schemeClr val="tx1"/>
          </a:solidFill>
          <a:latin typeface="+mn-lt"/>
          <a:ea typeface="+mn-ea"/>
          <a:cs typeface="+mn-cs"/>
        </a:defRPr>
      </a:lvl7pPr>
      <a:lvl8pPr marL="1488426" algn="l" defTabSz="425265" rtl="0" eaLnBrk="1" latinLnBrk="0" hangingPunct="1">
        <a:defRPr sz="837" kern="1200">
          <a:solidFill>
            <a:schemeClr val="tx1"/>
          </a:solidFill>
          <a:latin typeface="+mn-lt"/>
          <a:ea typeface="+mn-ea"/>
          <a:cs typeface="+mn-cs"/>
        </a:defRPr>
      </a:lvl8pPr>
      <a:lvl9pPr marL="1701058" algn="l" defTabSz="425265" rtl="0" eaLnBrk="1" latinLnBrk="0" hangingPunct="1">
        <a:defRPr sz="837"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5">
            <a:extLst>
              <a:ext uri="{FF2B5EF4-FFF2-40B4-BE49-F238E27FC236}">
                <a16:creationId xmlns:a16="http://schemas.microsoft.com/office/drawing/2014/main" id="{689335C6-EC54-4DEA-B961-0373435441DF}"/>
              </a:ext>
            </a:extLst>
          </p:cNvPr>
          <p:cNvPicPr>
            <a:picLocks noChangeArrowheads="1"/>
          </p:cNvPicPr>
          <p:nvPr/>
        </p:nvPicPr>
        <p:blipFill rotWithShape="1">
          <a:blip r:embed="rId2">
            <a:extLst>
              <a:ext uri="{28A0092B-C50C-407E-A947-70E740481C1C}">
                <a14:useLocalDpi xmlns:a14="http://schemas.microsoft.com/office/drawing/2010/main" val="0"/>
              </a:ext>
            </a:extLst>
          </a:blip>
          <a:srcRect t="280" b="280"/>
          <a:stretch/>
        </p:blipFill>
        <p:spPr bwMode="auto">
          <a:xfrm flipV="1">
            <a:off x="0" y="0"/>
            <a:ext cx="7560000" cy="453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6B3AACFA-701A-4BD1-97D3-4CC72992A93D}"/>
              </a:ext>
            </a:extLst>
          </p:cNvPr>
          <p:cNvSpPr/>
          <p:nvPr/>
        </p:nvSpPr>
        <p:spPr>
          <a:xfrm>
            <a:off x="449837" y="3236686"/>
            <a:ext cx="6660000" cy="1299313"/>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16000" tIns="144000" rIns="72000" bIns="0" numCol="1" spcCol="0" rtlCol="0" fromWordArt="0" anchor="ctr" anchorCtr="0" forceAA="0" compatLnSpc="1">
            <a:prstTxWarp prst="textNoShape">
              <a:avLst/>
            </a:prstTxWarp>
            <a:noAutofit/>
          </a:bodyPr>
          <a:lstStyle/>
          <a:p>
            <a:pPr>
              <a:lnSpc>
                <a:spcPct val="75000"/>
              </a:lnSpc>
            </a:pPr>
            <a:r>
              <a:rPr lang="fr-FR" sz="4000" b="1" dirty="0">
                <a:solidFill>
                  <a:schemeClr val="tx1"/>
                </a:solidFill>
                <a:latin typeface="+mj-lt"/>
              </a:rPr>
              <a:t>INNOVATION</a:t>
            </a:r>
          </a:p>
          <a:p>
            <a:pPr>
              <a:lnSpc>
                <a:spcPct val="75000"/>
              </a:lnSpc>
            </a:pPr>
            <a:r>
              <a:rPr lang="fr-FR" sz="4000" dirty="0">
                <a:solidFill>
                  <a:schemeClr val="tx1"/>
                </a:solidFill>
              </a:rPr>
              <a:t>EN CHIRURGIE DU DOS</a:t>
            </a:r>
          </a:p>
        </p:txBody>
      </p:sp>
      <p:sp>
        <p:nvSpPr>
          <p:cNvPr id="11" name="ZoneTexte 10">
            <a:extLst>
              <a:ext uri="{FF2B5EF4-FFF2-40B4-BE49-F238E27FC236}">
                <a16:creationId xmlns:a16="http://schemas.microsoft.com/office/drawing/2014/main" id="{0DFE74EA-A3AE-48F0-A366-981C61F6F085}"/>
              </a:ext>
            </a:extLst>
          </p:cNvPr>
          <p:cNvSpPr txBox="1"/>
          <p:nvPr/>
        </p:nvSpPr>
        <p:spPr>
          <a:xfrm>
            <a:off x="683837" y="4770466"/>
            <a:ext cx="6192000" cy="837152"/>
          </a:xfrm>
          <a:prstGeom prst="rect">
            <a:avLst/>
          </a:prstGeom>
          <a:noFill/>
        </p:spPr>
        <p:txBody>
          <a:bodyPr wrap="square" lIns="0" tIns="0" rIns="0" bIns="0" rtlCol="0">
            <a:spAutoFit/>
          </a:bodyPr>
          <a:lstStyle/>
          <a:p>
            <a:pPr>
              <a:lnSpc>
                <a:spcPct val="85000"/>
              </a:lnSpc>
            </a:pPr>
            <a:r>
              <a:rPr lang="fr-FR" sz="1600" b="1" dirty="0">
                <a:latin typeface="+mj-lt"/>
              </a:rPr>
              <a:t>POUR OPTIMISER LA PRÉCISION DU GESTE OPÉRATOIRE</a:t>
            </a:r>
            <a:br>
              <a:rPr lang="fr-FR" sz="1600" b="1" dirty="0">
                <a:latin typeface="+mj-lt"/>
              </a:rPr>
            </a:br>
            <a:r>
              <a:rPr lang="fr-FR" sz="1600" b="1" dirty="0">
                <a:latin typeface="+mj-lt"/>
              </a:rPr>
              <a:t>EN CHIRURGIE DU DOS, </a:t>
            </a:r>
            <a:r>
              <a:rPr lang="fr-FR" sz="1600" dirty="0">
                <a:solidFill>
                  <a:srgbClr val="0088CF"/>
                </a:solidFill>
              </a:rPr>
              <a:t>NOTRE ÉTABLISSEMENT [XXX]</a:t>
            </a:r>
          </a:p>
          <a:p>
            <a:pPr>
              <a:lnSpc>
                <a:spcPct val="85000"/>
              </a:lnSpc>
            </a:pPr>
            <a:r>
              <a:rPr lang="fr-FR" sz="1600" dirty="0">
                <a:solidFill>
                  <a:srgbClr val="0088CF"/>
                </a:solidFill>
              </a:rPr>
              <a:t>INVESTIT DANS LES DERNIÈRES INNOVATIONS TECHNOLOGIQUES AU BLOC OPÉRATOIRE</a:t>
            </a:r>
          </a:p>
        </p:txBody>
      </p:sp>
      <p:sp>
        <p:nvSpPr>
          <p:cNvPr id="16" name="Espace réservé du texte 15">
            <a:extLst>
              <a:ext uri="{FF2B5EF4-FFF2-40B4-BE49-F238E27FC236}">
                <a16:creationId xmlns:a16="http://schemas.microsoft.com/office/drawing/2014/main" id="{BB1B0042-853A-4960-8B32-3E17DD726B61}"/>
              </a:ext>
            </a:extLst>
          </p:cNvPr>
          <p:cNvSpPr>
            <a:spLocks noGrp="1"/>
          </p:cNvSpPr>
          <p:nvPr>
            <p:ph type="body" sz="quarter" idx="10"/>
          </p:nvPr>
        </p:nvSpPr>
        <p:spPr>
          <a:xfrm>
            <a:off x="684212" y="6324684"/>
            <a:ext cx="6191250" cy="2559675"/>
          </a:xfrm>
        </p:spPr>
        <p:txBody>
          <a:bodyPr/>
          <a:lstStyle/>
          <a:p>
            <a:pPr lvl="1" defTabSz="914400">
              <a:defRPr/>
            </a:pPr>
            <a:r>
              <a:rPr lang="fr-FR" dirty="0"/>
              <a:t>Madame, Monsieur,</a:t>
            </a:r>
          </a:p>
          <a:p>
            <a:pPr lvl="1" defTabSz="914400">
              <a:defRPr/>
            </a:pPr>
            <a:endParaRPr lang="fr-FR" sz="1200" b="1" dirty="0">
              <a:solidFill>
                <a:srgbClr val="1F2341"/>
              </a:solidFill>
              <a:latin typeface="Effra"/>
            </a:endParaRPr>
          </a:p>
          <a:p>
            <a:pPr lvl="1" defTabSz="914400">
              <a:defRPr/>
            </a:pPr>
            <a:r>
              <a:rPr lang="fr-FR" b="1" dirty="0">
                <a:solidFill>
                  <a:srgbClr val="1F2341"/>
                </a:solidFill>
                <a:latin typeface="Effra"/>
              </a:rPr>
              <a:t>Notre établissement a investi dans un équipement technologique de pointe pour sa salle d’opération.</a:t>
            </a:r>
            <a:br>
              <a:rPr lang="fr-FR" sz="1050" b="1" dirty="0">
                <a:solidFill>
                  <a:srgbClr val="1F2341"/>
                </a:solidFill>
                <a:latin typeface="Effra"/>
              </a:rPr>
            </a:br>
            <a:r>
              <a:rPr lang="fr-FR" dirty="0"/>
              <a:t>L’ensemble des instruments choisis vise à assurer toujours plus de précision et de sécurité pour les opérations du dos.</a:t>
            </a:r>
          </a:p>
          <a:p>
            <a:pPr lvl="1" defTabSz="914400">
              <a:defRPr/>
            </a:pPr>
            <a:r>
              <a:rPr lang="fr-FR" b="1" dirty="0">
                <a:solidFill>
                  <a:srgbClr val="1F2341"/>
                </a:solidFill>
                <a:latin typeface="Effra"/>
              </a:rPr>
              <a:t>La chirurgie du dos est une intervention particulièrement délicate </a:t>
            </a:r>
            <a:r>
              <a:rPr lang="fr-FR" dirty="0"/>
              <a:t>dont les conséquences peuvent s’avérer importantes : saignements, complications neurologiques ou exposition aux rayons X, sont autant de raisons d’aller toujours plus loin dans la sécurisation de la chirurgie.</a:t>
            </a:r>
          </a:p>
          <a:p>
            <a:pPr lvl="1" defTabSz="914400">
              <a:defRPr/>
            </a:pPr>
            <a:r>
              <a:rPr lang="fr-FR" dirty="0"/>
              <a:t>Dans cette démarche, l’intégration des nouvelles technologies au service de l’optimisation des soins au bloc opératoire, contribue à </a:t>
            </a:r>
            <a:r>
              <a:rPr lang="fr-FR" b="1" dirty="0">
                <a:solidFill>
                  <a:srgbClr val="1F2341"/>
                </a:solidFill>
                <a:latin typeface="Effra"/>
              </a:rPr>
              <a:t>renforcer la sécurité et la qualité de nos interventions.</a:t>
            </a:r>
          </a:p>
          <a:p>
            <a:pPr lvl="1" defTabSz="914400">
              <a:defRPr/>
            </a:pPr>
            <a:r>
              <a:rPr lang="fr-FR" dirty="0"/>
              <a:t>Parmi ces solutions innovantes, l’entreprise Medtronic, l’un des leaders du secteur, propose des technologies (équipements, implants et services) qui s’interconnectent harmonieusement pour une intégration fluide à chaque étape de la procédure chirurgicale.</a:t>
            </a:r>
          </a:p>
        </p:txBody>
      </p:sp>
    </p:spTree>
    <p:extLst>
      <p:ext uri="{BB962C8B-B14F-4D97-AF65-F5344CB8AC3E}">
        <p14:creationId xmlns:p14="http://schemas.microsoft.com/office/powerpoint/2010/main" val="1897795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DDE7A3FB-18A7-4589-8F25-B569B77AC97A}"/>
              </a:ext>
            </a:extLst>
          </p:cNvPr>
          <p:cNvSpPr>
            <a:spLocks noGrp="1"/>
          </p:cNvSpPr>
          <p:nvPr>
            <p:ph type="body" sz="quarter" idx="10"/>
          </p:nvPr>
        </p:nvSpPr>
        <p:spPr>
          <a:xfrm>
            <a:off x="683837" y="657659"/>
            <a:ext cx="6192000" cy="469359"/>
          </a:xfrm>
        </p:spPr>
        <p:txBody>
          <a:bodyPr/>
          <a:lstStyle/>
          <a:p>
            <a:pPr lvl="1"/>
            <a:r>
              <a:rPr lang="fr-FR" dirty="0"/>
              <a:t>[En/Depuis] [date de mise à disposition], [notre établissement] a équipé le bloc opératoire de </a:t>
            </a:r>
            <a:r>
              <a:rPr lang="fr-FR" b="1" dirty="0">
                <a:solidFill>
                  <a:srgbClr val="1F2341"/>
                </a:solidFill>
                <a:latin typeface="Effra"/>
              </a:rPr>
              <a:t>nouveaux systèmes </a:t>
            </a:r>
            <a:r>
              <a:rPr lang="fr-FR" dirty="0"/>
              <a:t>d’</a:t>
            </a:r>
            <a:r>
              <a:rPr lang="fr-FR" b="1" dirty="0">
                <a:solidFill>
                  <a:srgbClr val="1F2341"/>
                </a:solidFill>
                <a:latin typeface="Effra"/>
              </a:rPr>
              <a:t>imagerie peropératoire et de navigation</a:t>
            </a:r>
            <a:r>
              <a:rPr lang="fr-FR" dirty="0"/>
              <a:t>, qui permettent d’</a:t>
            </a:r>
            <a:r>
              <a:rPr lang="fr-FR" b="1" dirty="0">
                <a:solidFill>
                  <a:srgbClr val="1F2341"/>
                </a:solidFill>
                <a:latin typeface="Effra"/>
              </a:rPr>
              <a:t>améliorer le guidage et la sécurité du geste </a:t>
            </a:r>
            <a:r>
              <a:rPr lang="fr-FR" dirty="0"/>
              <a:t>tout au long de l’opération :</a:t>
            </a:r>
          </a:p>
        </p:txBody>
      </p:sp>
      <p:cxnSp>
        <p:nvCxnSpPr>
          <p:cNvPr id="7" name="Connecteur droit 6">
            <a:extLst>
              <a:ext uri="{FF2B5EF4-FFF2-40B4-BE49-F238E27FC236}">
                <a16:creationId xmlns:a16="http://schemas.microsoft.com/office/drawing/2014/main" id="{BD409F47-1992-4971-B4F3-23E1D41AEEA7}"/>
              </a:ext>
            </a:extLst>
          </p:cNvPr>
          <p:cNvCxnSpPr/>
          <p:nvPr/>
        </p:nvCxnSpPr>
        <p:spPr>
          <a:xfrm>
            <a:off x="683837" y="1242218"/>
            <a:ext cx="619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Connecteur droit 14">
            <a:extLst>
              <a:ext uri="{FF2B5EF4-FFF2-40B4-BE49-F238E27FC236}">
                <a16:creationId xmlns:a16="http://schemas.microsoft.com/office/drawing/2014/main" id="{8A7850A2-E27D-4ABA-87BA-E854BBE97F88}"/>
              </a:ext>
            </a:extLst>
          </p:cNvPr>
          <p:cNvCxnSpPr/>
          <p:nvPr/>
        </p:nvCxnSpPr>
        <p:spPr>
          <a:xfrm>
            <a:off x="683837" y="3540918"/>
            <a:ext cx="619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ZoneTexte 9">
            <a:extLst>
              <a:ext uri="{FF2B5EF4-FFF2-40B4-BE49-F238E27FC236}">
                <a16:creationId xmlns:a16="http://schemas.microsoft.com/office/drawing/2014/main" id="{1E639A5D-100C-4515-BFFC-BEDC2CEA03A1}"/>
              </a:ext>
            </a:extLst>
          </p:cNvPr>
          <p:cNvSpPr txBox="1"/>
          <p:nvPr/>
        </p:nvSpPr>
        <p:spPr>
          <a:xfrm>
            <a:off x="4508500" y="1331121"/>
            <a:ext cx="2367336" cy="2120895"/>
          </a:xfrm>
          <a:prstGeom prst="rect">
            <a:avLst/>
          </a:prstGeom>
          <a:noFill/>
        </p:spPr>
        <p:txBody>
          <a:bodyPr wrap="square" lIns="0" tIns="0" rIns="0" bIns="0" rtlCol="0" anchor="ctr">
            <a:noAutofit/>
          </a:bodyPr>
          <a:lstStyle/>
          <a:p>
            <a:r>
              <a:rPr lang="fr-FR" sz="1500" dirty="0">
                <a:latin typeface="+mj-lt"/>
              </a:rPr>
              <a:t>L’O-ARM</a:t>
            </a:r>
            <a:r>
              <a:rPr lang="fr-FR" sz="1500" baseline="30000" dirty="0">
                <a:latin typeface="+mj-lt"/>
              </a:rPr>
              <a:t>TM</a:t>
            </a:r>
          </a:p>
          <a:p>
            <a:r>
              <a:rPr lang="fr-FR" sz="1000" dirty="0"/>
              <a:t>Un système de radiographie mobile qui permet une visualisation 3D de l’anatomie du patient à toutes les étapes de la chirurgie, directement dans le bloc opératoire. Ce système est conçu pour acquérir rapidement des images radiographiques utiles au chirurgien durant l’opération, en vue de contrôler notamment le bon placement des implants.</a:t>
            </a:r>
          </a:p>
        </p:txBody>
      </p:sp>
      <p:pic>
        <p:nvPicPr>
          <p:cNvPr id="22" name="Picture 5">
            <a:extLst>
              <a:ext uri="{FF2B5EF4-FFF2-40B4-BE49-F238E27FC236}">
                <a16:creationId xmlns:a16="http://schemas.microsoft.com/office/drawing/2014/main" id="{BB96EE2C-FAF5-45D4-B93A-36FB746B0B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683837" y="1326355"/>
            <a:ext cx="3589337" cy="2130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Connecteur droit 10">
            <a:extLst>
              <a:ext uri="{FF2B5EF4-FFF2-40B4-BE49-F238E27FC236}">
                <a16:creationId xmlns:a16="http://schemas.microsoft.com/office/drawing/2014/main" id="{7AFFACB4-D565-41AD-8379-002C13DFECB4}"/>
              </a:ext>
            </a:extLst>
          </p:cNvPr>
          <p:cNvCxnSpPr>
            <a:cxnSpLocks/>
          </p:cNvCxnSpPr>
          <p:nvPr/>
        </p:nvCxnSpPr>
        <p:spPr>
          <a:xfrm>
            <a:off x="683837" y="5871142"/>
            <a:ext cx="619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ZoneTexte 11">
            <a:extLst>
              <a:ext uri="{FF2B5EF4-FFF2-40B4-BE49-F238E27FC236}">
                <a16:creationId xmlns:a16="http://schemas.microsoft.com/office/drawing/2014/main" id="{B4FC7527-00B6-4C39-9138-82821F420A51}"/>
              </a:ext>
            </a:extLst>
          </p:cNvPr>
          <p:cNvSpPr txBox="1"/>
          <p:nvPr/>
        </p:nvSpPr>
        <p:spPr>
          <a:xfrm>
            <a:off x="683836" y="3713052"/>
            <a:ext cx="4129464" cy="2120895"/>
          </a:xfrm>
          <a:prstGeom prst="rect">
            <a:avLst/>
          </a:prstGeom>
          <a:noFill/>
        </p:spPr>
        <p:txBody>
          <a:bodyPr wrap="square" lIns="0" tIns="0" rIns="0" bIns="0" rtlCol="0" anchor="ctr">
            <a:noAutofit/>
          </a:bodyPr>
          <a:lstStyle/>
          <a:p>
            <a:r>
              <a:rPr lang="fr-FR" sz="1500" dirty="0">
                <a:latin typeface="+mj-lt"/>
              </a:rPr>
              <a:t>STEALTHSTATION S8</a:t>
            </a:r>
            <a:r>
              <a:rPr lang="fr-FR" sz="1500" baseline="30000" dirty="0">
                <a:latin typeface="+mj-lt"/>
              </a:rPr>
              <a:t>TM</a:t>
            </a:r>
          </a:p>
          <a:p>
            <a:r>
              <a:rPr lang="fr-FR" sz="1000" dirty="0"/>
              <a:t>Parallèlement, la chirurgie est assistée par ordinateur grâce au système de navigation </a:t>
            </a:r>
            <a:r>
              <a:rPr lang="fr-FR" sz="1000" dirty="0" err="1"/>
              <a:t>Stealthstation</a:t>
            </a:r>
            <a:r>
              <a:rPr lang="fr-FR" sz="1000" dirty="0"/>
              <a:t> S8TM, qui permet au chirurgien de guider et contrôler en temps réel le positionnement des instruments et implants pendant l’opération.</a:t>
            </a:r>
          </a:p>
          <a:p>
            <a:r>
              <a:rPr lang="fr-FR" sz="1000" dirty="0"/>
              <a:t>Sur l’écran de navigation, le chirurgien peut visualiser et ajuster le positionnement des implants en fonction de l’anatomie du patient. La combinaison de l’O-</a:t>
            </a:r>
            <a:r>
              <a:rPr lang="fr-FR" sz="1000" dirty="0" err="1"/>
              <a:t>ArmTM</a:t>
            </a:r>
            <a:r>
              <a:rPr lang="fr-FR" sz="1000" dirty="0"/>
              <a:t> et de </a:t>
            </a:r>
            <a:r>
              <a:rPr lang="fr-FR" sz="1000" dirty="0" err="1"/>
              <a:t>Stealthstation</a:t>
            </a:r>
            <a:r>
              <a:rPr lang="fr-FR" sz="1000" dirty="0"/>
              <a:t> S8TM contribuent ainsi à sécuriser et à améliorer la précision du geste chirurgical</a:t>
            </a:r>
            <a:r>
              <a:rPr lang="fr-FR" sz="1000" baseline="30000" dirty="0"/>
              <a:t>1</a:t>
            </a:r>
            <a:r>
              <a:rPr lang="fr-FR" sz="1000" dirty="0"/>
              <a:t>.</a:t>
            </a:r>
          </a:p>
        </p:txBody>
      </p:sp>
      <p:pic>
        <p:nvPicPr>
          <p:cNvPr id="13" name="Picture 2">
            <a:extLst>
              <a:ext uri="{FF2B5EF4-FFF2-40B4-BE49-F238E27FC236}">
                <a16:creationId xmlns:a16="http://schemas.microsoft.com/office/drawing/2014/main" id="{7BFC4480-0DFD-4E37-8E66-0056FABA26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4027" y="3700352"/>
            <a:ext cx="1733550" cy="213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13">
            <a:extLst>
              <a:ext uri="{FF2B5EF4-FFF2-40B4-BE49-F238E27FC236}">
                <a16:creationId xmlns:a16="http://schemas.microsoft.com/office/drawing/2014/main" id="{195FC8A4-3669-452E-9847-F1AD05314702}"/>
              </a:ext>
            </a:extLst>
          </p:cNvPr>
          <p:cNvSpPr/>
          <p:nvPr/>
        </p:nvSpPr>
        <p:spPr>
          <a:xfrm>
            <a:off x="446087" y="6090217"/>
            <a:ext cx="6667500" cy="3943929"/>
          </a:xfrm>
          <a:prstGeom prst="rect">
            <a:avLst/>
          </a:prstGeom>
          <a:solidFill>
            <a:srgbClr val="EDED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00000" tIns="720000" rIns="864000" bIns="720000" numCol="1" spcCol="0" rtlCol="0" fromWordArt="0" anchor="ctr" anchorCtr="0" forceAA="0" compatLnSpc="1">
            <a:prstTxWarp prst="textNoShape">
              <a:avLst/>
            </a:prstTxWarp>
            <a:noAutofit/>
          </a:bodyPr>
          <a:lstStyle/>
          <a:p>
            <a:pPr>
              <a:lnSpc>
                <a:spcPct val="110000"/>
              </a:lnSpc>
            </a:pPr>
            <a:endParaRPr lang="en-GB" sz="1200" i="1" dirty="0">
              <a:solidFill>
                <a:schemeClr val="tx1"/>
              </a:solidFill>
            </a:endParaRPr>
          </a:p>
        </p:txBody>
      </p:sp>
      <p:sp>
        <p:nvSpPr>
          <p:cNvPr id="16" name="Espace réservé du texte 4">
            <a:extLst>
              <a:ext uri="{FF2B5EF4-FFF2-40B4-BE49-F238E27FC236}">
                <a16:creationId xmlns:a16="http://schemas.microsoft.com/office/drawing/2014/main" id="{192B04CD-CD08-4EC7-BFC9-55E221DD3E00}"/>
              </a:ext>
            </a:extLst>
          </p:cNvPr>
          <p:cNvSpPr txBox="1">
            <a:spLocks/>
          </p:cNvSpPr>
          <p:nvPr/>
        </p:nvSpPr>
        <p:spPr>
          <a:xfrm>
            <a:off x="683837" y="6474259"/>
            <a:ext cx="4751763" cy="3129062"/>
          </a:xfrm>
          <a:prstGeom prst="rect">
            <a:avLst/>
          </a:prstGeom>
        </p:spPr>
        <p:txBody>
          <a:bodyPr vert="horz" wrap="square" lIns="0" tIns="0" rIns="0" bIns="0" rtlCol="0">
            <a:spAutoFit/>
          </a:bodyPr>
          <a:lstStyle>
            <a:lvl1pPr marL="0" indent="0" algn="l" defTabSz="425265" rtl="0" eaLnBrk="1" latinLnBrk="0" hangingPunct="1">
              <a:lnSpc>
                <a:spcPct val="100000"/>
              </a:lnSpc>
              <a:spcBef>
                <a:spcPts val="3000"/>
              </a:spcBef>
              <a:buFont typeface="Arial" panose="020B0604020202020204" pitchFamily="34" charset="0"/>
              <a:buNone/>
              <a:defRPr sz="1000" kern="1200" cap="all" baseline="0">
                <a:solidFill>
                  <a:srgbClr val="0088CF"/>
                </a:solidFill>
                <a:latin typeface="Effra Medium" panose="020B0703020203020204" pitchFamily="34" charset="0"/>
                <a:ea typeface="+mn-ea"/>
                <a:cs typeface="+mn-cs"/>
              </a:defRPr>
            </a:lvl1pPr>
            <a:lvl2pPr marL="0" indent="0" algn="l" defTabSz="425265" rtl="0" eaLnBrk="1" latinLnBrk="0" hangingPunct="1">
              <a:lnSpc>
                <a:spcPct val="100000"/>
              </a:lnSpc>
              <a:spcBef>
                <a:spcPts val="800"/>
              </a:spcBef>
              <a:buFont typeface="Arial" panose="020B0604020202020204" pitchFamily="34" charset="0"/>
              <a:buNone/>
              <a:defRPr sz="1000" kern="1200">
                <a:solidFill>
                  <a:schemeClr val="tx1"/>
                </a:solidFill>
                <a:latin typeface="+mn-lt"/>
                <a:ea typeface="+mn-ea"/>
                <a:cs typeface="+mn-cs"/>
              </a:defRPr>
            </a:lvl2pPr>
            <a:lvl3pPr marL="136525" indent="-136525" algn="l" defTabSz="425265" rtl="0" eaLnBrk="1" latinLnBrk="0" hangingPunct="1">
              <a:lnSpc>
                <a:spcPct val="100000"/>
              </a:lnSpc>
              <a:spcBef>
                <a:spcPts val="0"/>
              </a:spcBef>
              <a:buFont typeface="Effra Light" panose="020B0403020203020204" pitchFamily="34" charset="0"/>
              <a:buChar char="-"/>
              <a:defRPr sz="1000" kern="1200">
                <a:solidFill>
                  <a:schemeClr val="tx1"/>
                </a:solidFill>
                <a:latin typeface="+mn-lt"/>
                <a:ea typeface="+mn-ea"/>
                <a:cs typeface="+mn-cs"/>
              </a:defRPr>
            </a:lvl3pPr>
            <a:lvl4pPr marL="0" indent="0" algn="l" defTabSz="425265" rtl="0" eaLnBrk="1" latinLnBrk="0" hangingPunct="1">
              <a:lnSpc>
                <a:spcPct val="100000"/>
              </a:lnSpc>
              <a:spcBef>
                <a:spcPts val="400"/>
              </a:spcBef>
              <a:buFont typeface="Arial" panose="020B0604020202020204" pitchFamily="34" charset="0"/>
              <a:buNone/>
              <a:defRPr sz="1000" kern="1200">
                <a:solidFill>
                  <a:schemeClr val="tx1"/>
                </a:solidFill>
                <a:latin typeface="+mn-lt"/>
                <a:ea typeface="+mn-ea"/>
                <a:cs typeface="+mn-cs"/>
              </a:defRPr>
            </a:lvl4pPr>
            <a:lvl5pPr marL="0" indent="0" algn="l" defTabSz="425265" rtl="0" eaLnBrk="1" latinLnBrk="0" hangingPunct="1">
              <a:lnSpc>
                <a:spcPct val="100000"/>
              </a:lnSpc>
              <a:spcBef>
                <a:spcPts val="400"/>
              </a:spcBef>
              <a:buFont typeface="Arial" panose="020B0604020202020204" pitchFamily="34" charset="0"/>
              <a:buNone/>
              <a:defRPr sz="1000" kern="1200">
                <a:solidFill>
                  <a:schemeClr val="tx1"/>
                </a:solidFill>
                <a:latin typeface="+mn-lt"/>
                <a:ea typeface="+mn-ea"/>
                <a:cs typeface="+mn-cs"/>
              </a:defRPr>
            </a:lvl5pPr>
            <a:lvl6pPr marL="1169478" indent="-106316" algn="l" defTabSz="425265" rtl="0" eaLnBrk="1" latinLnBrk="0" hangingPunct="1">
              <a:lnSpc>
                <a:spcPct val="90000"/>
              </a:lnSpc>
              <a:spcBef>
                <a:spcPts val="233"/>
              </a:spcBef>
              <a:buFont typeface="Arial" panose="020B0604020202020204" pitchFamily="34" charset="0"/>
              <a:buChar char="•"/>
              <a:defRPr sz="837" kern="1200">
                <a:solidFill>
                  <a:schemeClr val="tx1"/>
                </a:solidFill>
                <a:latin typeface="+mn-lt"/>
                <a:ea typeface="+mn-ea"/>
                <a:cs typeface="+mn-cs"/>
              </a:defRPr>
            </a:lvl6pPr>
            <a:lvl7pPr marL="1382110" indent="-106316" algn="l" defTabSz="425265" rtl="0" eaLnBrk="1" latinLnBrk="0" hangingPunct="1">
              <a:lnSpc>
                <a:spcPct val="90000"/>
              </a:lnSpc>
              <a:spcBef>
                <a:spcPts val="233"/>
              </a:spcBef>
              <a:buFont typeface="Arial" panose="020B0604020202020204" pitchFamily="34" charset="0"/>
              <a:buChar char="•"/>
              <a:defRPr sz="837" kern="1200">
                <a:solidFill>
                  <a:schemeClr val="tx1"/>
                </a:solidFill>
                <a:latin typeface="+mn-lt"/>
                <a:ea typeface="+mn-ea"/>
                <a:cs typeface="+mn-cs"/>
              </a:defRPr>
            </a:lvl7pPr>
            <a:lvl8pPr marL="1594742" indent="-106316" algn="l" defTabSz="425265" rtl="0" eaLnBrk="1" latinLnBrk="0" hangingPunct="1">
              <a:lnSpc>
                <a:spcPct val="90000"/>
              </a:lnSpc>
              <a:spcBef>
                <a:spcPts val="233"/>
              </a:spcBef>
              <a:buFont typeface="Arial" panose="020B0604020202020204" pitchFamily="34" charset="0"/>
              <a:buChar char="•"/>
              <a:defRPr sz="837" kern="1200">
                <a:solidFill>
                  <a:schemeClr val="tx1"/>
                </a:solidFill>
                <a:latin typeface="+mn-lt"/>
                <a:ea typeface="+mn-ea"/>
                <a:cs typeface="+mn-cs"/>
              </a:defRPr>
            </a:lvl8pPr>
            <a:lvl9pPr marL="1807374" indent="-106316" algn="l" defTabSz="425265" rtl="0" eaLnBrk="1" latinLnBrk="0" hangingPunct="1">
              <a:lnSpc>
                <a:spcPct val="90000"/>
              </a:lnSpc>
              <a:spcBef>
                <a:spcPts val="233"/>
              </a:spcBef>
              <a:buFont typeface="Arial" panose="020B0604020202020204" pitchFamily="34" charset="0"/>
              <a:buChar char="•"/>
              <a:defRPr sz="837" kern="1200">
                <a:solidFill>
                  <a:schemeClr val="tx1"/>
                </a:solidFill>
                <a:latin typeface="+mn-lt"/>
                <a:ea typeface="+mn-ea"/>
                <a:cs typeface="+mn-cs"/>
              </a:defRPr>
            </a:lvl9pPr>
          </a:lstStyle>
          <a:p>
            <a:r>
              <a:rPr lang="fr-FR" dirty="0"/>
              <a:t>TOUJOURS ATTENTIF À NOS PATIENTS ET NOS ÉQUIPES MÉDICALES, </a:t>
            </a:r>
            <a:br>
              <a:rPr lang="fr-FR" dirty="0"/>
            </a:br>
            <a:r>
              <a:rPr lang="fr-FR" dirty="0">
                <a:solidFill>
                  <a:schemeClr val="tx1"/>
                </a:solidFill>
              </a:rPr>
              <a:t>NOTRE ÉTABLISSEMENT [XXX]  A ÉGALEMENT INTÉGRÉ AU BLOC OPÉRATOIRE :</a:t>
            </a:r>
          </a:p>
          <a:p>
            <a:pPr lvl="2"/>
            <a:endParaRPr lang="fr-FR" dirty="0"/>
          </a:p>
          <a:p>
            <a:pPr lvl="2">
              <a:buFont typeface="Wingdings 2" panose="05020102010507070707" pitchFamily="18" charset="2"/>
              <a:buChar char=""/>
            </a:pPr>
            <a:r>
              <a:rPr lang="fr-FR" b="1" dirty="0">
                <a:latin typeface="+mj-lt"/>
              </a:rPr>
              <a:t>Un système de monitoring nerveux NIM </a:t>
            </a:r>
            <a:r>
              <a:rPr lang="fr-FR" b="1" dirty="0" err="1">
                <a:latin typeface="+mj-lt"/>
              </a:rPr>
              <a:t>Eclipse</a:t>
            </a:r>
            <a:r>
              <a:rPr lang="fr-FR" b="1" baseline="30000" dirty="0" err="1">
                <a:latin typeface="+mj-lt"/>
              </a:rPr>
              <a:t>TM</a:t>
            </a:r>
            <a:r>
              <a:rPr lang="fr-FR" dirty="0"/>
              <a:t>, pour un contrôle continu de l’intégrité nerveuse pendant l’opération, qui offrira à vos patients une sécurité du geste opératoire afin de réduire le risque de lésion nerveuse</a:t>
            </a:r>
            <a:r>
              <a:rPr lang="fr-FR" baseline="30000" dirty="0"/>
              <a:t>2</a:t>
            </a:r>
            <a:r>
              <a:rPr lang="fr-FR" dirty="0"/>
              <a:t>.</a:t>
            </a:r>
          </a:p>
          <a:p>
            <a:pPr lvl="2"/>
            <a:endParaRPr lang="fr-FR" dirty="0"/>
          </a:p>
          <a:p>
            <a:pPr lvl="2">
              <a:buFont typeface="Wingdings 2" panose="05020102010507070707" pitchFamily="18" charset="2"/>
              <a:buChar char=""/>
            </a:pPr>
            <a:r>
              <a:rPr lang="fr-FR" dirty="0"/>
              <a:t>Pour contrôler le saignement pendant l’opération,</a:t>
            </a:r>
            <a:br>
              <a:rPr lang="fr-FR" b="1" dirty="0">
                <a:latin typeface="+mj-lt"/>
              </a:rPr>
            </a:br>
            <a:r>
              <a:rPr lang="fr-FR" dirty="0"/>
              <a:t>-</a:t>
            </a:r>
            <a:r>
              <a:rPr lang="fr-FR" b="1" dirty="0">
                <a:latin typeface="+mj-lt"/>
              </a:rPr>
              <a:t> Des électrodes d’hémostase </a:t>
            </a:r>
            <a:r>
              <a:rPr lang="fr-FR" b="1" dirty="0" err="1">
                <a:latin typeface="+mj-lt"/>
              </a:rPr>
              <a:t>Aquamantys</a:t>
            </a:r>
            <a:r>
              <a:rPr lang="fr-FR" b="1" baseline="30000" dirty="0" err="1">
                <a:latin typeface="+mj-lt"/>
              </a:rPr>
              <a:t>TM</a:t>
            </a:r>
            <a:r>
              <a:rPr lang="fr-FR" dirty="0"/>
              <a:t>, qui permettront de réduire²les pertes et transfusions sanguines</a:t>
            </a:r>
            <a:r>
              <a:rPr lang="fr-FR" baseline="30000" dirty="0"/>
              <a:t>3</a:t>
            </a:r>
            <a:r>
              <a:rPr lang="fr-FR" dirty="0"/>
              <a:t> tout en évitant la prolongation de la durée de l’opération</a:t>
            </a:r>
            <a:r>
              <a:rPr lang="fr-FR" baseline="30000" dirty="0"/>
              <a:t>4</a:t>
            </a:r>
            <a:r>
              <a:rPr lang="fr-FR" dirty="0"/>
              <a:t>.</a:t>
            </a:r>
            <a:br>
              <a:rPr lang="fr-FR" dirty="0"/>
            </a:br>
            <a:r>
              <a:rPr lang="fr-FR" dirty="0"/>
              <a:t>- </a:t>
            </a:r>
            <a:r>
              <a:rPr lang="fr-FR" b="1" dirty="0">
                <a:latin typeface="+mj-lt"/>
              </a:rPr>
              <a:t>Un instrument de dissection précis, le Peak </a:t>
            </a:r>
            <a:r>
              <a:rPr lang="fr-FR" b="1" dirty="0" err="1">
                <a:latin typeface="+mj-lt"/>
              </a:rPr>
              <a:t>Plasmablade</a:t>
            </a:r>
            <a:r>
              <a:rPr lang="fr-FR" b="1" baseline="30000" dirty="0" err="1">
                <a:latin typeface="+mj-lt"/>
              </a:rPr>
              <a:t>TM</a:t>
            </a:r>
            <a:r>
              <a:rPr lang="fr-FR" dirty="0"/>
              <a:t>, indiqué pour l’incision et la coagulation, qui optimise la précision du geste, diminue les fumées électrochirurgicales</a:t>
            </a:r>
            <a:r>
              <a:rPr lang="fr-FR" baseline="30000" dirty="0"/>
              <a:t>5</a:t>
            </a:r>
            <a:r>
              <a:rPr lang="fr-FR" dirty="0"/>
              <a:t> (95% en moins par rapport aux instruments traditionnels) et réduit les lésions</a:t>
            </a:r>
            <a:r>
              <a:rPr lang="fr-FR" baseline="30000" dirty="0"/>
              <a:t>6</a:t>
            </a:r>
            <a:r>
              <a:rPr lang="fr-FR" dirty="0"/>
              <a:t>, notamment sur les nerfs et les vaisseaux sanguins.</a:t>
            </a:r>
          </a:p>
          <a:p>
            <a:pPr lvl="1"/>
            <a:r>
              <a:rPr lang="fr-FR" dirty="0"/>
              <a:t>L’ensemble de ces technologies est conçu pour </a:t>
            </a:r>
            <a:r>
              <a:rPr lang="fr-FR" b="1" dirty="0">
                <a:latin typeface="+mj-lt"/>
              </a:rPr>
              <a:t>permettre une amélioration des résultats humains, techniques et économiques</a:t>
            </a:r>
            <a:r>
              <a:rPr lang="fr-FR" dirty="0"/>
              <a:t>, apportant une véritable plus-value à la procédure chirurgicale pour le bien de nos patients et de nos équipes médicales.</a:t>
            </a:r>
          </a:p>
          <a:p>
            <a:pPr lvl="1"/>
            <a:r>
              <a:rPr lang="fr-FR" dirty="0"/>
              <a:t>Notre politique d’investissement ambitieuse permet d’apporter un accès aux soins les plus pointus pour le bénéfice de tous.</a:t>
            </a:r>
          </a:p>
        </p:txBody>
      </p:sp>
      <p:pic>
        <p:nvPicPr>
          <p:cNvPr id="3" name="Image 2">
            <a:extLst>
              <a:ext uri="{FF2B5EF4-FFF2-40B4-BE49-F238E27FC236}">
                <a16:creationId xmlns:a16="http://schemas.microsoft.com/office/drawing/2014/main" id="{2E2AA0AD-9076-4393-9458-A687F29E3C98}"/>
              </a:ext>
            </a:extLst>
          </p:cNvPr>
          <p:cNvPicPr>
            <a:picLocks noChangeAspect="1"/>
          </p:cNvPicPr>
          <p:nvPr/>
        </p:nvPicPr>
        <p:blipFill>
          <a:blip r:embed="rId4"/>
          <a:stretch>
            <a:fillRect/>
          </a:stretch>
        </p:blipFill>
        <p:spPr>
          <a:xfrm>
            <a:off x="5778501" y="6223795"/>
            <a:ext cx="1236284" cy="3708851"/>
          </a:xfrm>
          <a:prstGeom prst="rect">
            <a:avLst/>
          </a:prstGeom>
        </p:spPr>
      </p:pic>
    </p:spTree>
    <p:extLst>
      <p:ext uri="{BB962C8B-B14F-4D97-AF65-F5344CB8AC3E}">
        <p14:creationId xmlns:p14="http://schemas.microsoft.com/office/powerpoint/2010/main" val="615012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C2704E6-4BC9-445E-8A2B-7B0053365ED1}"/>
              </a:ext>
            </a:extLst>
          </p:cNvPr>
          <p:cNvSpPr/>
          <p:nvPr/>
        </p:nvSpPr>
        <p:spPr>
          <a:xfrm>
            <a:off x="683837" y="716076"/>
            <a:ext cx="6192000" cy="1803400"/>
          </a:xfrm>
          <a:prstGeom prst="rect">
            <a:avLst/>
          </a:prstGeom>
          <a:ln w="9525">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0000" tIns="180000" rIns="180000" bIns="180000" numCol="1" spcCol="0" rtlCol="0" fromWordArt="0" anchor="t" anchorCtr="0" forceAA="0" compatLnSpc="1">
            <a:prstTxWarp prst="textNoShape">
              <a:avLst/>
            </a:prstTxWarp>
            <a:noAutofit/>
          </a:bodyPr>
          <a:lstStyle/>
          <a:p>
            <a:r>
              <a:rPr lang="fr-FR" sz="1200" dirty="0"/>
              <a:t>[Projet/Ambition du centre hospitalier]</a:t>
            </a:r>
            <a:endParaRPr lang="en-GB" sz="1200" dirty="0" err="1"/>
          </a:p>
        </p:txBody>
      </p:sp>
      <p:sp>
        <p:nvSpPr>
          <p:cNvPr id="15" name="Rectangle 14">
            <a:extLst>
              <a:ext uri="{FF2B5EF4-FFF2-40B4-BE49-F238E27FC236}">
                <a16:creationId xmlns:a16="http://schemas.microsoft.com/office/drawing/2014/main" id="{660B13C0-8D4D-4540-8F2E-4728C5A44E47}"/>
              </a:ext>
            </a:extLst>
          </p:cNvPr>
          <p:cNvSpPr/>
          <p:nvPr/>
        </p:nvSpPr>
        <p:spPr>
          <a:xfrm>
            <a:off x="683837" y="2675506"/>
            <a:ext cx="6192000" cy="871423"/>
          </a:xfrm>
          <a:prstGeom prst="rect">
            <a:avLst/>
          </a:prstGeom>
          <a:ln w="9525">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0000" tIns="180000" rIns="180000" bIns="180000" numCol="1" spcCol="0" rtlCol="0" fromWordArt="0" anchor="t" anchorCtr="0" forceAA="0" compatLnSpc="1">
            <a:prstTxWarp prst="textNoShape">
              <a:avLst/>
            </a:prstTxWarp>
            <a:noAutofit/>
          </a:bodyPr>
          <a:lstStyle/>
          <a:p>
            <a:r>
              <a:rPr lang="fr-FR" sz="1200" dirty="0"/>
              <a:t>[Qui contacter pour adresser un patient]</a:t>
            </a:r>
            <a:endParaRPr lang="en-GB" sz="1200" dirty="0" err="1"/>
          </a:p>
        </p:txBody>
      </p:sp>
      <p:sp>
        <p:nvSpPr>
          <p:cNvPr id="16" name="Espace réservé du texte 4">
            <a:extLst>
              <a:ext uri="{FF2B5EF4-FFF2-40B4-BE49-F238E27FC236}">
                <a16:creationId xmlns:a16="http://schemas.microsoft.com/office/drawing/2014/main" id="{8DD05675-EEE0-4093-8DE8-39459E935117}"/>
              </a:ext>
            </a:extLst>
          </p:cNvPr>
          <p:cNvSpPr txBox="1">
            <a:spLocks/>
          </p:cNvSpPr>
          <p:nvPr/>
        </p:nvSpPr>
        <p:spPr>
          <a:xfrm>
            <a:off x="683837" y="3841730"/>
            <a:ext cx="6192000" cy="1333698"/>
          </a:xfrm>
          <a:prstGeom prst="rect">
            <a:avLst/>
          </a:prstGeom>
        </p:spPr>
        <p:txBody>
          <a:bodyPr vert="horz" wrap="square" lIns="0" tIns="0" rIns="0" bIns="0" rtlCol="0">
            <a:spAutoFit/>
          </a:bodyPr>
          <a:lstStyle>
            <a:lvl1pPr marL="0" indent="0" algn="l" defTabSz="425265" rtl="0" eaLnBrk="1" latinLnBrk="0" hangingPunct="1">
              <a:lnSpc>
                <a:spcPct val="100000"/>
              </a:lnSpc>
              <a:spcBef>
                <a:spcPts val="3000"/>
              </a:spcBef>
              <a:buFont typeface="Arial" panose="020B0604020202020204" pitchFamily="34" charset="0"/>
              <a:buNone/>
              <a:defRPr sz="1000" kern="1200" cap="all" baseline="0">
                <a:solidFill>
                  <a:srgbClr val="0088CF"/>
                </a:solidFill>
                <a:latin typeface="Effra Medium" panose="020B0703020203020204" pitchFamily="34" charset="0"/>
                <a:ea typeface="+mn-ea"/>
                <a:cs typeface="+mn-cs"/>
              </a:defRPr>
            </a:lvl1pPr>
            <a:lvl2pPr marL="0" indent="0" algn="l" defTabSz="425265" rtl="0" eaLnBrk="1" latinLnBrk="0" hangingPunct="1">
              <a:lnSpc>
                <a:spcPct val="100000"/>
              </a:lnSpc>
              <a:spcBef>
                <a:spcPts val="800"/>
              </a:spcBef>
              <a:buFont typeface="Arial" panose="020B0604020202020204" pitchFamily="34" charset="0"/>
              <a:buNone/>
              <a:defRPr sz="1000" kern="1200">
                <a:solidFill>
                  <a:schemeClr val="tx1"/>
                </a:solidFill>
                <a:latin typeface="+mn-lt"/>
                <a:ea typeface="+mn-ea"/>
                <a:cs typeface="+mn-cs"/>
              </a:defRPr>
            </a:lvl2pPr>
            <a:lvl3pPr marL="136525" indent="-136525" algn="l" defTabSz="425265" rtl="0" eaLnBrk="1" latinLnBrk="0" hangingPunct="1">
              <a:lnSpc>
                <a:spcPct val="100000"/>
              </a:lnSpc>
              <a:spcBef>
                <a:spcPts val="0"/>
              </a:spcBef>
              <a:buFont typeface="Effra Light" panose="020B0403020203020204" pitchFamily="34" charset="0"/>
              <a:buChar char="-"/>
              <a:defRPr sz="1000" kern="1200">
                <a:solidFill>
                  <a:schemeClr val="tx1"/>
                </a:solidFill>
                <a:latin typeface="+mn-lt"/>
                <a:ea typeface="+mn-ea"/>
                <a:cs typeface="+mn-cs"/>
              </a:defRPr>
            </a:lvl3pPr>
            <a:lvl4pPr marL="0" indent="0" algn="l" defTabSz="425265" rtl="0" eaLnBrk="1" latinLnBrk="0" hangingPunct="1">
              <a:lnSpc>
                <a:spcPct val="100000"/>
              </a:lnSpc>
              <a:spcBef>
                <a:spcPts val="400"/>
              </a:spcBef>
              <a:buFont typeface="Arial" panose="020B0604020202020204" pitchFamily="34" charset="0"/>
              <a:buNone/>
              <a:defRPr sz="1000" kern="1200">
                <a:solidFill>
                  <a:schemeClr val="tx1"/>
                </a:solidFill>
                <a:latin typeface="+mn-lt"/>
                <a:ea typeface="+mn-ea"/>
                <a:cs typeface="+mn-cs"/>
              </a:defRPr>
            </a:lvl4pPr>
            <a:lvl5pPr marL="0" indent="0" algn="l" defTabSz="425265" rtl="0" eaLnBrk="1" latinLnBrk="0" hangingPunct="1">
              <a:lnSpc>
                <a:spcPct val="100000"/>
              </a:lnSpc>
              <a:spcBef>
                <a:spcPts val="400"/>
              </a:spcBef>
              <a:buFont typeface="Arial" panose="020B0604020202020204" pitchFamily="34" charset="0"/>
              <a:buNone/>
              <a:defRPr sz="1000" kern="1200">
                <a:solidFill>
                  <a:schemeClr val="tx1"/>
                </a:solidFill>
                <a:latin typeface="+mn-lt"/>
                <a:ea typeface="+mn-ea"/>
                <a:cs typeface="+mn-cs"/>
              </a:defRPr>
            </a:lvl5pPr>
            <a:lvl6pPr marL="1169478" indent="-106316" algn="l" defTabSz="425265" rtl="0" eaLnBrk="1" latinLnBrk="0" hangingPunct="1">
              <a:lnSpc>
                <a:spcPct val="90000"/>
              </a:lnSpc>
              <a:spcBef>
                <a:spcPts val="233"/>
              </a:spcBef>
              <a:buFont typeface="Arial" panose="020B0604020202020204" pitchFamily="34" charset="0"/>
              <a:buChar char="•"/>
              <a:defRPr sz="837" kern="1200">
                <a:solidFill>
                  <a:schemeClr val="tx1"/>
                </a:solidFill>
                <a:latin typeface="+mn-lt"/>
                <a:ea typeface="+mn-ea"/>
                <a:cs typeface="+mn-cs"/>
              </a:defRPr>
            </a:lvl6pPr>
            <a:lvl7pPr marL="1382110" indent="-106316" algn="l" defTabSz="425265" rtl="0" eaLnBrk="1" latinLnBrk="0" hangingPunct="1">
              <a:lnSpc>
                <a:spcPct val="90000"/>
              </a:lnSpc>
              <a:spcBef>
                <a:spcPts val="233"/>
              </a:spcBef>
              <a:buFont typeface="Arial" panose="020B0604020202020204" pitchFamily="34" charset="0"/>
              <a:buChar char="•"/>
              <a:defRPr sz="837" kern="1200">
                <a:solidFill>
                  <a:schemeClr val="tx1"/>
                </a:solidFill>
                <a:latin typeface="+mn-lt"/>
                <a:ea typeface="+mn-ea"/>
                <a:cs typeface="+mn-cs"/>
              </a:defRPr>
            </a:lvl7pPr>
            <a:lvl8pPr marL="1594742" indent="-106316" algn="l" defTabSz="425265" rtl="0" eaLnBrk="1" latinLnBrk="0" hangingPunct="1">
              <a:lnSpc>
                <a:spcPct val="90000"/>
              </a:lnSpc>
              <a:spcBef>
                <a:spcPts val="233"/>
              </a:spcBef>
              <a:buFont typeface="Arial" panose="020B0604020202020204" pitchFamily="34" charset="0"/>
              <a:buChar char="•"/>
              <a:defRPr sz="837" kern="1200">
                <a:solidFill>
                  <a:schemeClr val="tx1"/>
                </a:solidFill>
                <a:latin typeface="+mn-lt"/>
                <a:ea typeface="+mn-ea"/>
                <a:cs typeface="+mn-cs"/>
              </a:defRPr>
            </a:lvl8pPr>
            <a:lvl9pPr marL="1807374" indent="-106316" algn="l" defTabSz="425265" rtl="0" eaLnBrk="1" latinLnBrk="0" hangingPunct="1">
              <a:lnSpc>
                <a:spcPct val="90000"/>
              </a:lnSpc>
              <a:spcBef>
                <a:spcPts val="233"/>
              </a:spcBef>
              <a:buFont typeface="Arial" panose="020B0604020202020204" pitchFamily="34" charset="0"/>
              <a:buChar char="•"/>
              <a:defRPr sz="837" kern="1200">
                <a:solidFill>
                  <a:schemeClr val="tx1"/>
                </a:solidFill>
                <a:latin typeface="+mn-lt"/>
                <a:ea typeface="+mn-ea"/>
                <a:cs typeface="+mn-cs"/>
              </a:defRPr>
            </a:lvl9pPr>
          </a:lstStyle>
          <a:p>
            <a:pPr lvl="1"/>
            <a:r>
              <a:rPr lang="fr-FR" dirty="0"/>
              <a:t>Nous nous tenons à votre disposition et restons à l’écoute de tous commentaires et suggestions.</a:t>
            </a:r>
          </a:p>
          <a:p>
            <a:pPr lvl="1"/>
            <a:r>
              <a:rPr lang="fr-FR" dirty="0"/>
              <a:t>Nous vous prions de croire, Madame, Monsieur, en l’assurance de nos sentiments les plus dévoués.</a:t>
            </a:r>
          </a:p>
          <a:p>
            <a:pPr lvl="1"/>
            <a:endParaRPr lang="fr-FR" dirty="0"/>
          </a:p>
          <a:p>
            <a:pPr lvl="1" algn="r"/>
            <a:r>
              <a:rPr lang="fr-FR" dirty="0"/>
              <a:t>[Signature Centre hospitalier]</a:t>
            </a:r>
          </a:p>
          <a:p>
            <a:pPr lvl="1" algn="r"/>
            <a:r>
              <a:rPr lang="fr-FR" dirty="0"/>
              <a:t>LOGO</a:t>
            </a:r>
            <a:br>
              <a:rPr lang="fr-FR" dirty="0"/>
            </a:br>
            <a:r>
              <a:rPr lang="fr-FR" dirty="0"/>
              <a:t>SITE INTERNET</a:t>
            </a:r>
          </a:p>
        </p:txBody>
      </p:sp>
      <p:sp>
        <p:nvSpPr>
          <p:cNvPr id="17" name="Rectangle 16">
            <a:extLst>
              <a:ext uri="{FF2B5EF4-FFF2-40B4-BE49-F238E27FC236}">
                <a16:creationId xmlns:a16="http://schemas.microsoft.com/office/drawing/2014/main" id="{D236F2F5-C875-4A58-A655-5863AEFC77D1}"/>
              </a:ext>
            </a:extLst>
          </p:cNvPr>
          <p:cNvSpPr/>
          <p:nvPr/>
        </p:nvSpPr>
        <p:spPr>
          <a:xfrm>
            <a:off x="6448425" y="10196512"/>
            <a:ext cx="466725" cy="3243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p>
            <a:pPr algn="ctr"/>
            <a:endParaRPr lang="en-GB" sz="1200" dirty="0" err="1"/>
          </a:p>
        </p:txBody>
      </p:sp>
    </p:spTree>
    <p:extLst>
      <p:ext uri="{BB962C8B-B14F-4D97-AF65-F5344CB8AC3E}">
        <p14:creationId xmlns:p14="http://schemas.microsoft.com/office/powerpoint/2010/main" val="1658302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236F2F5-C875-4A58-A655-5863AEFC77D1}"/>
              </a:ext>
            </a:extLst>
          </p:cNvPr>
          <p:cNvSpPr/>
          <p:nvPr/>
        </p:nvSpPr>
        <p:spPr>
          <a:xfrm>
            <a:off x="6448425" y="10196512"/>
            <a:ext cx="466725" cy="3243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p>
            <a:pPr algn="ctr"/>
            <a:endParaRPr lang="en-GB" sz="1200" dirty="0" err="1"/>
          </a:p>
        </p:txBody>
      </p:sp>
      <p:sp>
        <p:nvSpPr>
          <p:cNvPr id="6" name="Espace réservé du texte 4">
            <a:extLst>
              <a:ext uri="{FF2B5EF4-FFF2-40B4-BE49-F238E27FC236}">
                <a16:creationId xmlns:a16="http://schemas.microsoft.com/office/drawing/2014/main" id="{6E9ABA37-8BF4-4376-AB75-CCF6EA4F0B5F}"/>
              </a:ext>
            </a:extLst>
          </p:cNvPr>
          <p:cNvSpPr>
            <a:spLocks noGrp="1"/>
          </p:cNvSpPr>
          <p:nvPr>
            <p:ph type="body" sz="quarter" idx="10"/>
          </p:nvPr>
        </p:nvSpPr>
        <p:spPr>
          <a:xfrm>
            <a:off x="683837" y="657658"/>
            <a:ext cx="6192000" cy="8658781"/>
          </a:xfrm>
        </p:spPr>
        <p:txBody>
          <a:bodyPr/>
          <a:lstStyle/>
          <a:p>
            <a:r>
              <a:rPr lang="fr-FR" sz="900" dirty="0"/>
              <a:t>SOURCES</a:t>
            </a:r>
          </a:p>
          <a:p>
            <a:pPr marL="136525" lvl="1" indent="-136525">
              <a:buFont typeface="+mj-lt"/>
              <a:buAutoNum type="arabicPeriod"/>
            </a:pPr>
            <a:endParaRPr lang="fr-FR" dirty="0">
              <a:latin typeface="+mj-lt"/>
            </a:endParaRPr>
          </a:p>
          <a:p>
            <a:pPr marL="136525" lvl="1" indent="-136525">
              <a:buFont typeface="+mj-lt"/>
              <a:buAutoNum type="arabicPeriod"/>
            </a:pPr>
            <a:r>
              <a:rPr lang="fr-FR" dirty="0">
                <a:latin typeface="+mj-lt"/>
              </a:rPr>
              <a:t>Allam Y, Silbermann J, </a:t>
            </a:r>
            <a:r>
              <a:rPr lang="fr-FR" dirty="0" err="1">
                <a:latin typeface="+mj-lt"/>
              </a:rPr>
              <a:t>Riese</a:t>
            </a:r>
            <a:r>
              <a:rPr lang="fr-FR" dirty="0">
                <a:latin typeface="+mj-lt"/>
              </a:rPr>
              <a:t> F, Greiner-Perth R. Computer </a:t>
            </a:r>
            <a:r>
              <a:rPr lang="fr-FR" dirty="0" err="1">
                <a:latin typeface="+mj-lt"/>
              </a:rPr>
              <a:t>tomography</a:t>
            </a:r>
            <a:r>
              <a:rPr lang="fr-FR" dirty="0">
                <a:latin typeface="+mj-lt"/>
              </a:rPr>
              <a:t> </a:t>
            </a:r>
            <a:r>
              <a:rPr lang="fr-FR" dirty="0" err="1">
                <a:latin typeface="+mj-lt"/>
              </a:rPr>
              <a:t>assessment</a:t>
            </a:r>
            <a:r>
              <a:rPr lang="fr-FR" dirty="0">
                <a:latin typeface="+mj-lt"/>
              </a:rPr>
              <a:t> of </a:t>
            </a:r>
            <a:r>
              <a:rPr lang="fr-FR" dirty="0" err="1">
                <a:latin typeface="+mj-lt"/>
              </a:rPr>
              <a:t>pedicle</a:t>
            </a:r>
            <a:r>
              <a:rPr lang="fr-FR" dirty="0">
                <a:latin typeface="+mj-lt"/>
              </a:rPr>
              <a:t> </a:t>
            </a:r>
            <a:r>
              <a:rPr lang="fr-FR" dirty="0" err="1">
                <a:latin typeface="+mj-lt"/>
              </a:rPr>
              <a:t>screw</a:t>
            </a:r>
            <a:r>
              <a:rPr lang="fr-FR" dirty="0">
                <a:latin typeface="+mj-lt"/>
              </a:rPr>
              <a:t> placement in </a:t>
            </a:r>
            <a:r>
              <a:rPr lang="fr-FR" dirty="0" err="1">
                <a:latin typeface="+mj-lt"/>
              </a:rPr>
              <a:t>thoracic</a:t>
            </a:r>
            <a:r>
              <a:rPr lang="fr-FR" dirty="0">
                <a:latin typeface="+mj-lt"/>
              </a:rPr>
              <a:t> </a:t>
            </a:r>
            <a:r>
              <a:rPr lang="fr-FR" dirty="0" err="1">
                <a:latin typeface="+mj-lt"/>
              </a:rPr>
              <a:t>spine</a:t>
            </a:r>
            <a:r>
              <a:rPr lang="fr-FR" dirty="0">
                <a:latin typeface="+mj-lt"/>
              </a:rPr>
              <a:t>: </a:t>
            </a:r>
            <a:r>
              <a:rPr lang="fr-FR" dirty="0" err="1">
                <a:latin typeface="+mj-lt"/>
              </a:rPr>
              <a:t>comparison</a:t>
            </a:r>
            <a:r>
              <a:rPr lang="fr-FR" dirty="0">
                <a:latin typeface="+mj-lt"/>
              </a:rPr>
              <a:t> </a:t>
            </a:r>
            <a:r>
              <a:rPr lang="fr-FR" dirty="0" err="1">
                <a:latin typeface="+mj-lt"/>
              </a:rPr>
              <a:t>between</a:t>
            </a:r>
            <a:r>
              <a:rPr lang="fr-FR" dirty="0">
                <a:latin typeface="+mj-lt"/>
              </a:rPr>
              <a:t> free hand and a </a:t>
            </a:r>
            <a:r>
              <a:rPr lang="fr-FR" dirty="0" err="1">
                <a:latin typeface="+mj-lt"/>
              </a:rPr>
              <a:t>generic</a:t>
            </a:r>
            <a:r>
              <a:rPr lang="fr-FR" dirty="0">
                <a:latin typeface="+mj-lt"/>
              </a:rPr>
              <a:t> 3D-based navigation techniques. </a:t>
            </a:r>
            <a:r>
              <a:rPr lang="fr-FR" dirty="0" err="1">
                <a:latin typeface="+mj-lt"/>
              </a:rPr>
              <a:t>Eur</a:t>
            </a:r>
            <a:r>
              <a:rPr lang="fr-FR" dirty="0">
                <a:latin typeface="+mj-lt"/>
              </a:rPr>
              <a:t> </a:t>
            </a:r>
            <a:r>
              <a:rPr lang="fr-FR" dirty="0" err="1">
                <a:latin typeface="+mj-lt"/>
              </a:rPr>
              <a:t>Spine</a:t>
            </a:r>
            <a:r>
              <a:rPr lang="fr-FR" dirty="0">
                <a:latin typeface="+mj-lt"/>
              </a:rPr>
              <a:t> J. 2013 Mar;22(3):648-53.</a:t>
            </a:r>
            <a:br>
              <a:rPr lang="fr-FR" dirty="0">
                <a:latin typeface="+mj-lt"/>
              </a:rPr>
            </a:br>
            <a:r>
              <a:rPr lang="fr-FR" sz="900" dirty="0">
                <a:latin typeface="+mj-lt"/>
              </a:rPr>
              <a:t>Schéma de l’étude : </a:t>
            </a:r>
            <a:r>
              <a:rPr lang="fr-FR" sz="900" dirty="0"/>
              <a:t>le matériel de cette étude a été divisé en deux groupes : groupe à main levée (groupe I) (18 patients ; 108 vis) et groupe 3D (27 patients; 100 vis). Les patients ont été opérés de janvier 2009 à mars 2010. L’implantation de vis a été réalisée lors d’une fixation interne pour fractures, tumeurs et spondylodiscite de la colonne vertébrale thoracique ainsi que pour une scoliose lombaire dégénérative. </a:t>
            </a:r>
            <a:r>
              <a:rPr lang="fr-FR" sz="900" dirty="0">
                <a:latin typeface="+mj-lt"/>
              </a:rPr>
              <a:t>Objectif principal : </a:t>
            </a:r>
            <a:r>
              <a:rPr lang="fr-FR" sz="900" dirty="0"/>
              <a:t>le but de notre étude était de vérifier par tomodensitomètre (CT-scan); la précision de la navigation 3D générique des vis pédiculaires au niveau des vertèbres thoraciques en comparaison à la technique de main libre décrite par Roy-Camille. </a:t>
            </a:r>
            <a:r>
              <a:rPr lang="fr-FR" sz="900" dirty="0">
                <a:latin typeface="+mj-lt"/>
              </a:rPr>
              <a:t>Critère d’évaluation principal : </a:t>
            </a:r>
            <a:r>
              <a:rPr lang="fr-FR" sz="900" dirty="0"/>
              <a:t>par CT scan examiné indépendamment par le chirurgien et le radiologue. Évaluation de la position des vis selon la classification de </a:t>
            </a:r>
            <a:r>
              <a:rPr lang="fr-FR" sz="900" dirty="0" err="1"/>
              <a:t>Learch</a:t>
            </a:r>
            <a:r>
              <a:rPr lang="fr-FR" sz="900" dirty="0"/>
              <a:t>. </a:t>
            </a:r>
            <a:r>
              <a:rPr lang="fr-FR" sz="900" dirty="0">
                <a:latin typeface="+mj-lt"/>
              </a:rPr>
              <a:t>Résultats : </a:t>
            </a:r>
            <a:r>
              <a:rPr lang="fr-FR" sz="900" dirty="0"/>
              <a:t>Le taux de précision de l’implantation des vis pédiculaires était de 89,8 % dans le groupe à main levée contre 98 % dans le groupe générique en 3D.</a:t>
            </a:r>
          </a:p>
          <a:p>
            <a:pPr marL="136525" lvl="1" indent="-136525">
              <a:buFont typeface="+mj-lt"/>
              <a:buAutoNum type="arabicPeriod"/>
            </a:pPr>
            <a:r>
              <a:rPr lang="fr-FR" sz="900" dirty="0" err="1">
                <a:latin typeface="+mj-lt"/>
              </a:rPr>
              <a:t>Thomusch</a:t>
            </a:r>
            <a:r>
              <a:rPr lang="fr-FR" sz="900" dirty="0">
                <a:latin typeface="+mj-lt"/>
              </a:rPr>
              <a:t> et al  </a:t>
            </a:r>
            <a:r>
              <a:rPr lang="fr-FR" sz="900" dirty="0" err="1">
                <a:latin typeface="+mj-lt"/>
              </a:rPr>
              <a:t>Intraoperative</a:t>
            </a:r>
            <a:r>
              <a:rPr lang="fr-FR" sz="900" dirty="0">
                <a:latin typeface="+mj-lt"/>
              </a:rPr>
              <a:t> </a:t>
            </a:r>
            <a:r>
              <a:rPr lang="fr-FR" sz="900" dirty="0" err="1">
                <a:latin typeface="+mj-lt"/>
              </a:rPr>
              <a:t>neuromonitoring</a:t>
            </a:r>
            <a:r>
              <a:rPr lang="fr-FR" sz="900" dirty="0">
                <a:latin typeface="+mj-lt"/>
              </a:rPr>
              <a:t> of </a:t>
            </a:r>
            <a:r>
              <a:rPr lang="fr-FR" sz="900" dirty="0" err="1">
                <a:latin typeface="+mj-lt"/>
              </a:rPr>
              <a:t>surgery</a:t>
            </a:r>
            <a:r>
              <a:rPr lang="fr-FR" sz="900" dirty="0">
                <a:latin typeface="+mj-lt"/>
              </a:rPr>
              <a:t> for </a:t>
            </a:r>
            <a:r>
              <a:rPr lang="fr-FR" sz="900" dirty="0" err="1">
                <a:latin typeface="+mj-lt"/>
              </a:rPr>
              <a:t>benign</a:t>
            </a:r>
            <a:r>
              <a:rPr lang="fr-FR" sz="900" dirty="0">
                <a:latin typeface="+mj-lt"/>
              </a:rPr>
              <a:t> </a:t>
            </a:r>
            <a:r>
              <a:rPr lang="fr-FR" sz="900" dirty="0" err="1">
                <a:latin typeface="+mj-lt"/>
              </a:rPr>
              <a:t>goiter</a:t>
            </a:r>
            <a:r>
              <a:rPr lang="fr-FR" sz="900" dirty="0">
                <a:latin typeface="+mj-lt"/>
              </a:rPr>
              <a:t>. The American Journal of </a:t>
            </a:r>
            <a:r>
              <a:rPr lang="fr-FR" sz="900" dirty="0" err="1">
                <a:latin typeface="+mj-lt"/>
              </a:rPr>
              <a:t>Surgery</a:t>
            </a:r>
            <a:r>
              <a:rPr lang="fr-FR" sz="900" dirty="0">
                <a:latin typeface="+mj-lt"/>
              </a:rPr>
              <a:t> 183 (2002) 673–678. </a:t>
            </a:r>
            <a:br>
              <a:rPr lang="fr-FR" sz="900" dirty="0">
                <a:latin typeface="+mj-lt"/>
              </a:rPr>
            </a:br>
            <a:r>
              <a:rPr lang="fr-FR" sz="900" dirty="0">
                <a:latin typeface="+mj-lt"/>
              </a:rPr>
              <a:t>Design : </a:t>
            </a:r>
            <a:r>
              <a:rPr lang="fr-FR" sz="900" dirty="0"/>
              <a:t>Etude rétrospective. </a:t>
            </a:r>
            <a:r>
              <a:rPr lang="fr-FR" sz="900" dirty="0">
                <a:latin typeface="+mj-lt"/>
              </a:rPr>
              <a:t>Population</a:t>
            </a:r>
            <a:r>
              <a:rPr lang="fr-FR" sz="900" dirty="0"/>
              <a:t> : 4382 patients. </a:t>
            </a:r>
            <a:r>
              <a:rPr lang="fr-FR" sz="900" dirty="0">
                <a:latin typeface="+mj-lt"/>
              </a:rPr>
              <a:t>Objectif principal </a:t>
            </a:r>
            <a:r>
              <a:rPr lang="fr-FR" sz="900" dirty="0"/>
              <a:t>: Evaluer si l'utilisation du </a:t>
            </a:r>
            <a:r>
              <a:rPr lang="fr-FR" sz="900" dirty="0" err="1"/>
              <a:t>neuromonitoring</a:t>
            </a:r>
            <a:r>
              <a:rPr lang="fr-FR" sz="900" dirty="0"/>
              <a:t> peropératoire réduit les taux de paralysie des nerfs laryngés récurrents. </a:t>
            </a:r>
            <a:r>
              <a:rPr lang="fr-FR" sz="900" dirty="0">
                <a:latin typeface="+mj-lt"/>
              </a:rPr>
              <a:t>Résultats de l’objectif principal </a:t>
            </a:r>
            <a:r>
              <a:rPr lang="fr-FR" sz="900" dirty="0"/>
              <a:t>: Le taux de paralysie RLN transitoire et permanente sur la base des nerfs à risque était de 1,4 % et de 0,4 % avec la </a:t>
            </a:r>
            <a:r>
              <a:rPr lang="fr-FR" sz="900" dirty="0" err="1"/>
              <a:t>neurosurveillance</a:t>
            </a:r>
            <a:r>
              <a:rPr lang="fr-FR" sz="900" dirty="0"/>
              <a:t> peropératoire. Ces taux étaient significativement plus faibles (p &lt; 0,05) par rapport à l'identification visuelle RLN peropératoire sans </a:t>
            </a:r>
            <a:r>
              <a:rPr lang="fr-FR" sz="900" dirty="0" err="1"/>
              <a:t>neuromonitoring</a:t>
            </a:r>
            <a:r>
              <a:rPr lang="fr-FR" sz="900" dirty="0"/>
              <a:t> peropératoire, ce qui a donné des taux de 2,1 % et 0,8 %, respectivement. Une analyse de régression logistique multivariée a confirmé que l'utilisation de la </a:t>
            </a:r>
            <a:r>
              <a:rPr lang="fr-FR" sz="900" dirty="0" err="1"/>
              <a:t>neurosurveillance</a:t>
            </a:r>
            <a:r>
              <a:rPr lang="fr-FR" sz="900" dirty="0"/>
              <a:t> peropératoire diminue le taux de paralysie RLN transitoire (p &lt;0,008) et permanente (p &lt;0,004) postopératoire comme facteur indépendant de 0,58 et 0,30, respectivement.</a:t>
            </a:r>
          </a:p>
          <a:p>
            <a:pPr marL="136525" lvl="1" indent="-136525">
              <a:buFont typeface="+mj-lt"/>
              <a:buAutoNum type="arabicPeriod"/>
            </a:pPr>
            <a:r>
              <a:rPr lang="fr-FR" dirty="0" err="1">
                <a:latin typeface="+mj-lt"/>
              </a:rPr>
              <a:t>Mankin</a:t>
            </a:r>
            <a:r>
              <a:rPr lang="fr-FR" dirty="0">
                <a:latin typeface="+mj-lt"/>
              </a:rPr>
              <a:t> et al., “</a:t>
            </a:r>
            <a:r>
              <a:rPr lang="fr-FR" dirty="0" err="1">
                <a:latin typeface="+mj-lt"/>
              </a:rPr>
              <a:t>Hemostasis</a:t>
            </a:r>
            <a:r>
              <a:rPr lang="fr-FR" dirty="0">
                <a:latin typeface="+mj-lt"/>
              </a:rPr>
              <a:t> </a:t>
            </a:r>
            <a:r>
              <a:rPr lang="fr-FR" dirty="0" err="1">
                <a:latin typeface="+mj-lt"/>
              </a:rPr>
              <a:t>With</a:t>
            </a:r>
            <a:r>
              <a:rPr lang="fr-FR" dirty="0">
                <a:latin typeface="+mj-lt"/>
              </a:rPr>
              <a:t> a </a:t>
            </a:r>
            <a:r>
              <a:rPr lang="fr-FR" dirty="0" err="1">
                <a:latin typeface="+mj-lt"/>
              </a:rPr>
              <a:t>Bipolar</a:t>
            </a:r>
            <a:r>
              <a:rPr lang="fr-FR" dirty="0">
                <a:latin typeface="+mj-lt"/>
              </a:rPr>
              <a:t> </a:t>
            </a:r>
            <a:r>
              <a:rPr lang="fr-FR" dirty="0" err="1">
                <a:latin typeface="+mj-lt"/>
              </a:rPr>
              <a:t>Sealer</a:t>
            </a:r>
            <a:r>
              <a:rPr lang="fr-FR" dirty="0">
                <a:latin typeface="+mj-lt"/>
              </a:rPr>
              <a:t> </a:t>
            </a:r>
            <a:r>
              <a:rPr lang="fr-FR" dirty="0" err="1">
                <a:latin typeface="+mj-lt"/>
              </a:rPr>
              <a:t>During</a:t>
            </a:r>
            <a:r>
              <a:rPr lang="fr-FR" dirty="0">
                <a:latin typeface="+mj-lt"/>
              </a:rPr>
              <a:t> </a:t>
            </a:r>
            <a:r>
              <a:rPr lang="fr-FR" dirty="0" err="1">
                <a:latin typeface="+mj-lt"/>
              </a:rPr>
              <a:t>Surgical</a:t>
            </a:r>
            <a:r>
              <a:rPr lang="fr-FR" dirty="0">
                <a:latin typeface="+mj-lt"/>
              </a:rPr>
              <a:t> Correction of Adolescent </a:t>
            </a:r>
            <a:r>
              <a:rPr lang="fr-FR" dirty="0" err="1">
                <a:latin typeface="+mj-lt"/>
              </a:rPr>
              <a:t>Idiopathic</a:t>
            </a:r>
            <a:r>
              <a:rPr lang="fr-FR" dirty="0">
                <a:latin typeface="+mj-lt"/>
              </a:rPr>
              <a:t> </a:t>
            </a:r>
            <a:r>
              <a:rPr lang="fr-FR" dirty="0" err="1">
                <a:latin typeface="+mj-lt"/>
              </a:rPr>
              <a:t>Scoliosis</a:t>
            </a:r>
            <a:r>
              <a:rPr lang="fr-FR" dirty="0">
                <a:latin typeface="+mj-lt"/>
              </a:rPr>
              <a:t>”. J Spinal </a:t>
            </a:r>
            <a:r>
              <a:rPr lang="fr-FR" dirty="0" err="1">
                <a:latin typeface="+mj-lt"/>
              </a:rPr>
              <a:t>Disord</a:t>
            </a:r>
            <a:r>
              <a:rPr lang="fr-FR" dirty="0">
                <a:latin typeface="+mj-lt"/>
              </a:rPr>
              <a:t> Tech, Volume 25, </a:t>
            </a:r>
            <a:r>
              <a:rPr lang="fr-FR" dirty="0" err="1">
                <a:latin typeface="+mj-lt"/>
              </a:rPr>
              <a:t>Number</a:t>
            </a:r>
            <a:r>
              <a:rPr lang="fr-FR" dirty="0">
                <a:latin typeface="+mj-lt"/>
              </a:rPr>
              <a:t> 5, July 2012.</a:t>
            </a:r>
            <a:br>
              <a:rPr lang="fr-FR" dirty="0">
                <a:latin typeface="+mj-lt"/>
              </a:rPr>
            </a:br>
            <a:r>
              <a:rPr lang="fr-FR" sz="900" dirty="0">
                <a:latin typeface="+mj-lt"/>
              </a:rPr>
              <a:t>Schéma de l’étude : </a:t>
            </a:r>
            <a:r>
              <a:rPr lang="fr-FR" sz="900" dirty="0"/>
              <a:t>étude </a:t>
            </a:r>
            <a:r>
              <a:rPr lang="fr-FR" sz="900" dirty="0" err="1"/>
              <a:t>retrospective</a:t>
            </a:r>
            <a:r>
              <a:rPr lang="fr-FR" sz="900" dirty="0"/>
              <a:t>, comparative. </a:t>
            </a:r>
            <a:r>
              <a:rPr lang="fr-FR" sz="900" dirty="0">
                <a:latin typeface="+mj-lt"/>
              </a:rPr>
              <a:t>Produit : </a:t>
            </a:r>
            <a:r>
              <a:rPr lang="fr-FR" sz="900" dirty="0" err="1"/>
              <a:t>Aquamantys</a:t>
            </a:r>
            <a:r>
              <a:rPr lang="fr-FR" sz="900" dirty="0"/>
              <a:t> 2.3 </a:t>
            </a:r>
            <a:r>
              <a:rPr lang="fr-FR" sz="900" dirty="0" err="1"/>
              <a:t>Bipolar</a:t>
            </a:r>
            <a:r>
              <a:rPr lang="fr-FR" sz="900" dirty="0"/>
              <a:t> </a:t>
            </a:r>
            <a:r>
              <a:rPr lang="fr-FR" sz="900" dirty="0" err="1"/>
              <a:t>Sealer</a:t>
            </a:r>
            <a:r>
              <a:rPr lang="fr-FR" sz="900" dirty="0"/>
              <a:t>, </a:t>
            </a:r>
            <a:r>
              <a:rPr lang="fr-FR" sz="900" dirty="0" err="1"/>
              <a:t>Salient</a:t>
            </a:r>
            <a:r>
              <a:rPr lang="fr-FR" sz="900" dirty="0"/>
              <a:t> </a:t>
            </a:r>
            <a:r>
              <a:rPr lang="fr-FR" sz="900" dirty="0" err="1"/>
              <a:t>Surgical</a:t>
            </a:r>
            <a:r>
              <a:rPr lang="fr-FR" sz="900" dirty="0"/>
              <a:t> Technologies, Portsmouth, NH. </a:t>
            </a:r>
            <a:r>
              <a:rPr lang="fr-FR" sz="900" dirty="0">
                <a:latin typeface="+mj-lt"/>
              </a:rPr>
              <a:t>Nombre de patients : </a:t>
            </a:r>
            <a:r>
              <a:rPr lang="fr-FR" sz="900" dirty="0"/>
              <a:t>176 patients AIS (Scoliose Idiopathique Adolescente) subissant une chirurgie spinale correctrice. 76 patients (dont 65 femmes) consécutifs ont été traités avec la méthode standard d’hémostase puis 100 (dont 85 femmes) patients consécutifs ont été traités avec le dispositif </a:t>
            </a:r>
            <a:r>
              <a:rPr lang="fr-FR" sz="900" dirty="0" err="1"/>
              <a:t>Aquamantys</a:t>
            </a:r>
            <a:r>
              <a:rPr lang="fr-FR" sz="900" dirty="0"/>
              <a:t>. </a:t>
            </a:r>
            <a:r>
              <a:rPr lang="fr-FR" sz="900" dirty="0">
                <a:latin typeface="+mj-lt"/>
              </a:rPr>
              <a:t>Objectif principal : </a:t>
            </a:r>
            <a:r>
              <a:rPr lang="fr-FR" sz="900" dirty="0"/>
              <a:t>évaluer l’efficacité du dispositif </a:t>
            </a:r>
            <a:r>
              <a:rPr lang="fr-FR" sz="900" dirty="0" err="1"/>
              <a:t>Aquamantys</a:t>
            </a:r>
            <a:r>
              <a:rPr lang="fr-FR" sz="900" dirty="0"/>
              <a:t> durant une correction chirurgicale de la scoliose idiopathique adolescente. </a:t>
            </a:r>
            <a:r>
              <a:rPr lang="fr-FR" sz="900" dirty="0">
                <a:latin typeface="+mj-lt"/>
              </a:rPr>
              <a:t>Résultats : </a:t>
            </a:r>
            <a:r>
              <a:rPr lang="fr-FR" sz="900" dirty="0"/>
              <a:t>la perte de sang totale estimée pour le groupe </a:t>
            </a:r>
            <a:r>
              <a:rPr lang="fr-FR" sz="900" dirty="0" err="1"/>
              <a:t>Aquamantys</a:t>
            </a:r>
            <a:r>
              <a:rPr lang="fr-FR" sz="900" dirty="0"/>
              <a:t> était de 57 % inférieure à celle du groupe contrôle (</a:t>
            </a:r>
            <a:r>
              <a:rPr lang="fr-FR" sz="900" dirty="0" err="1"/>
              <a:t>Aquamantys</a:t>
            </a:r>
            <a:r>
              <a:rPr lang="fr-FR" sz="900" dirty="0"/>
              <a:t> : 435 ± 192 Ml ; Contrôle / 1009 ± 392 </a:t>
            </a:r>
            <a:r>
              <a:rPr lang="fr-FR" sz="900" dirty="0" err="1"/>
              <a:t>mL</a:t>
            </a:r>
            <a:r>
              <a:rPr lang="fr-FR" sz="900" dirty="0"/>
              <a:t>, p &lt;0,001). Une réduction de 59 % (p &lt;0,001) de la perte de sang estimée par niveau fusionné a été observée dans le groupe </a:t>
            </a:r>
            <a:r>
              <a:rPr lang="fr-FR" sz="900" dirty="0" err="1"/>
              <a:t>Aquamantys</a:t>
            </a:r>
            <a:r>
              <a:rPr lang="fr-FR" sz="900" dirty="0"/>
              <a:t> (39 ± 17 </a:t>
            </a:r>
            <a:r>
              <a:rPr lang="fr-FR" sz="900" dirty="0" err="1"/>
              <a:t>mL</a:t>
            </a:r>
            <a:r>
              <a:rPr lang="fr-FR" sz="900" dirty="0"/>
              <a:t>) par rapport au groupe contrôle (95 ± 33 </a:t>
            </a:r>
            <a:r>
              <a:rPr lang="fr-FR" sz="900" dirty="0" err="1"/>
              <a:t>mL</a:t>
            </a:r>
            <a:r>
              <a:rPr lang="fr-FR" sz="900" dirty="0"/>
              <a:t>). Cinq (6,6 %) transfusions sanguines ont été nécessaires dans le groupe contrôle contre aucune dans le groupe traité avec le dispositif </a:t>
            </a:r>
            <a:r>
              <a:rPr lang="fr-FR" sz="900" dirty="0" err="1"/>
              <a:t>Aquamantys</a:t>
            </a:r>
            <a:r>
              <a:rPr lang="fr-FR" sz="900" dirty="0"/>
              <a:t> (p=0,014). Les taux de complication étaient similaires entre les groupes : 2 infections profondes (2,0 %) et 2 (2,0 %) déhiscences de plaie / cicatrisation retardée de la peau dans le groupe </a:t>
            </a:r>
            <a:r>
              <a:rPr lang="fr-FR" sz="900" dirty="0" err="1"/>
              <a:t>Aquamantys</a:t>
            </a:r>
            <a:r>
              <a:rPr lang="fr-FR" sz="900" dirty="0"/>
              <a:t> contre 1 infection profonde (1,3 %) et 2 (2,6 %) déhiscences de plaie / guérison retardée dans le groupe contrôle. Aucun patient n’a eu de pseudarthrose clinique ou de problème de matériel.</a:t>
            </a:r>
          </a:p>
          <a:p>
            <a:pPr marL="136525" lvl="1" indent="-136525">
              <a:buFont typeface="+mj-lt"/>
              <a:buAutoNum type="arabicPeriod"/>
            </a:pPr>
            <a:r>
              <a:rPr lang="fr-FR" dirty="0">
                <a:latin typeface="+mj-lt"/>
              </a:rPr>
              <a:t>Snyder et </a:t>
            </a:r>
            <a:r>
              <a:rPr lang="fr-FR" i="1" dirty="0">
                <a:latin typeface="+mj-lt"/>
              </a:rPr>
              <a:t>al</a:t>
            </a:r>
            <a:r>
              <a:rPr lang="fr-FR" dirty="0">
                <a:latin typeface="+mj-lt"/>
              </a:rPr>
              <a:t>., “</a:t>
            </a:r>
            <a:r>
              <a:rPr lang="fr-FR" dirty="0" err="1">
                <a:latin typeface="+mj-lt"/>
              </a:rPr>
              <a:t>Bipolar</a:t>
            </a:r>
            <a:r>
              <a:rPr lang="fr-FR" dirty="0">
                <a:latin typeface="+mj-lt"/>
              </a:rPr>
              <a:t> </a:t>
            </a:r>
            <a:r>
              <a:rPr lang="fr-FR" dirty="0" err="1">
                <a:latin typeface="+mj-lt"/>
              </a:rPr>
              <a:t>Sealing</a:t>
            </a:r>
            <a:r>
              <a:rPr lang="fr-FR" dirty="0">
                <a:latin typeface="+mj-lt"/>
              </a:rPr>
              <a:t> </a:t>
            </a:r>
            <a:r>
              <a:rPr lang="fr-FR" dirty="0" err="1">
                <a:latin typeface="+mj-lt"/>
              </a:rPr>
              <a:t>Technology</a:t>
            </a:r>
            <a:r>
              <a:rPr lang="fr-FR" dirty="0">
                <a:latin typeface="+mj-lt"/>
              </a:rPr>
              <a:t> to Control </a:t>
            </a:r>
            <a:r>
              <a:rPr lang="fr-FR" dirty="0" err="1">
                <a:latin typeface="+mj-lt"/>
              </a:rPr>
              <a:t>Bleeding</a:t>
            </a:r>
            <a:r>
              <a:rPr lang="fr-FR" dirty="0">
                <a:latin typeface="+mj-lt"/>
              </a:rPr>
              <a:t> in </a:t>
            </a:r>
            <a:r>
              <a:rPr lang="fr-FR" dirty="0" err="1">
                <a:latin typeface="+mj-lt"/>
              </a:rPr>
              <a:t>Pediatric</a:t>
            </a:r>
            <a:r>
              <a:rPr lang="fr-FR" dirty="0">
                <a:latin typeface="+mj-lt"/>
              </a:rPr>
              <a:t> </a:t>
            </a:r>
            <a:r>
              <a:rPr lang="fr-FR" dirty="0" err="1">
                <a:latin typeface="+mj-lt"/>
              </a:rPr>
              <a:t>Spine</a:t>
            </a:r>
            <a:r>
              <a:rPr lang="fr-FR" dirty="0">
                <a:latin typeface="+mj-lt"/>
              </a:rPr>
              <a:t> </a:t>
            </a:r>
            <a:r>
              <a:rPr lang="fr-FR" dirty="0" err="1">
                <a:latin typeface="+mj-lt"/>
              </a:rPr>
              <a:t>Surgery</a:t>
            </a:r>
            <a:r>
              <a:rPr lang="fr-FR" dirty="0">
                <a:latin typeface="+mj-lt"/>
              </a:rPr>
              <a:t>: </a:t>
            </a:r>
            <a:r>
              <a:rPr lang="fr-FR" dirty="0" err="1">
                <a:latin typeface="+mj-lt"/>
              </a:rPr>
              <a:t>A</a:t>
            </a:r>
            <a:r>
              <a:rPr lang="fr-FR" dirty="0">
                <a:latin typeface="+mj-lt"/>
              </a:rPr>
              <a:t> </a:t>
            </a:r>
            <a:r>
              <a:rPr lang="fr-FR" dirty="0" err="1">
                <a:latin typeface="+mj-lt"/>
              </a:rPr>
              <a:t>Retrospective</a:t>
            </a:r>
            <a:r>
              <a:rPr lang="fr-FR" dirty="0">
                <a:latin typeface="+mj-lt"/>
              </a:rPr>
              <a:t> </a:t>
            </a:r>
            <a:r>
              <a:rPr lang="fr-FR" dirty="0" err="1">
                <a:latin typeface="+mj-lt"/>
              </a:rPr>
              <a:t>Study</a:t>
            </a:r>
            <a:r>
              <a:rPr lang="fr-FR" dirty="0">
                <a:latin typeface="+mj-lt"/>
              </a:rPr>
              <a:t>”. </a:t>
            </a:r>
            <a:r>
              <a:rPr lang="fr-FR" dirty="0" err="1">
                <a:latin typeface="+mj-lt"/>
              </a:rPr>
              <a:t>Presented</a:t>
            </a:r>
            <a:r>
              <a:rPr lang="fr-FR" dirty="0">
                <a:latin typeface="+mj-lt"/>
              </a:rPr>
              <a:t> in part at the </a:t>
            </a:r>
            <a:r>
              <a:rPr lang="fr-FR" dirty="0" err="1">
                <a:latin typeface="+mj-lt"/>
              </a:rPr>
              <a:t>Annual</a:t>
            </a:r>
            <a:r>
              <a:rPr lang="fr-FR" dirty="0">
                <a:latin typeface="+mj-lt"/>
              </a:rPr>
              <a:t> Meetings of the </a:t>
            </a:r>
            <a:r>
              <a:rPr lang="fr-FR" dirty="0" err="1">
                <a:latin typeface="+mj-lt"/>
              </a:rPr>
              <a:t>Pediatric</a:t>
            </a:r>
            <a:r>
              <a:rPr lang="fr-FR" dirty="0">
                <a:latin typeface="+mj-lt"/>
              </a:rPr>
              <a:t> </a:t>
            </a:r>
            <a:r>
              <a:rPr lang="fr-FR" dirty="0" err="1">
                <a:latin typeface="+mj-lt"/>
              </a:rPr>
              <a:t>Orthopaedic</a:t>
            </a:r>
            <a:r>
              <a:rPr lang="fr-FR" dirty="0">
                <a:latin typeface="+mj-lt"/>
              </a:rPr>
              <a:t> Society of North America, Hollywood, FL, May 23-26, 2007 and the National  Association of </a:t>
            </a:r>
            <a:r>
              <a:rPr lang="fr-FR" dirty="0" err="1">
                <a:latin typeface="+mj-lt"/>
              </a:rPr>
              <a:t>Orthopaedic</a:t>
            </a:r>
            <a:r>
              <a:rPr lang="fr-FR" dirty="0">
                <a:latin typeface="+mj-lt"/>
              </a:rPr>
              <a:t> Nurses, St. Louis, MO, May 19-23, 2007.</a:t>
            </a:r>
            <a:br>
              <a:rPr lang="fr-FR" dirty="0">
                <a:latin typeface="+mj-lt"/>
              </a:rPr>
            </a:br>
            <a:r>
              <a:rPr lang="fr-FR" sz="900" dirty="0">
                <a:latin typeface="+mj-lt"/>
              </a:rPr>
              <a:t>Design : </a:t>
            </a:r>
            <a:r>
              <a:rPr lang="fr-FR" sz="900" dirty="0"/>
              <a:t>étude rétrospective comparative. </a:t>
            </a:r>
            <a:r>
              <a:rPr lang="fr-FR" sz="900" dirty="0">
                <a:latin typeface="+mj-lt"/>
              </a:rPr>
              <a:t>Produit : </a:t>
            </a:r>
            <a:r>
              <a:rPr lang="fr-FR" sz="900" dirty="0"/>
              <a:t>dispositif d’hémostase bipolaire (Medtronic, Inc., Portsmouth, NH, USA) – dispositif racheté en 2011 par Medtronic à </a:t>
            </a:r>
            <a:r>
              <a:rPr lang="fr-FR" sz="900" dirty="0" err="1"/>
              <a:t>Salient</a:t>
            </a:r>
            <a:r>
              <a:rPr lang="fr-FR" sz="900" dirty="0"/>
              <a:t> </a:t>
            </a:r>
            <a:r>
              <a:rPr lang="fr-FR" sz="900" dirty="0" err="1"/>
              <a:t>Surgical</a:t>
            </a:r>
            <a:r>
              <a:rPr lang="fr-FR" sz="900" dirty="0"/>
              <a:t> Technologies, portant le nom d’</a:t>
            </a:r>
            <a:r>
              <a:rPr lang="fr-FR" sz="900" dirty="0" err="1"/>
              <a:t>Aquamantys</a:t>
            </a:r>
            <a:r>
              <a:rPr lang="fr-FR" sz="900" dirty="0"/>
              <a:t>. </a:t>
            </a:r>
            <a:r>
              <a:rPr lang="fr-FR" sz="900" dirty="0">
                <a:latin typeface="+mj-lt"/>
              </a:rPr>
              <a:t>Nombre de patient : </a:t>
            </a:r>
            <a:r>
              <a:rPr lang="fr-FR" sz="900" dirty="0"/>
              <a:t>70 patients (enfants) atteints de scoliose neuromusculaire sévère : 35 traités avec le dispositif d’hémostase bipolaire et 35 traités par électrocautérisation conventionnelle. </a:t>
            </a:r>
            <a:r>
              <a:rPr lang="fr-FR" sz="900" dirty="0">
                <a:latin typeface="+mj-lt"/>
              </a:rPr>
              <a:t>Objectif principal : </a:t>
            </a:r>
            <a:r>
              <a:rPr lang="fr-FR" sz="900" dirty="0"/>
              <a:t>évaluer l’efficacité hémostatique du dispositif d’hémostase bipolaire en tant que complément à l’approche conventionnelle pour la gestion du sang chez les enfants subissant une fusion spinale instrumentale multi-segmentaire. </a:t>
            </a:r>
            <a:r>
              <a:rPr lang="fr-FR" sz="900" dirty="0">
                <a:latin typeface="+mj-lt"/>
              </a:rPr>
              <a:t>Résultat principal : </a:t>
            </a:r>
            <a:r>
              <a:rPr lang="fr-FR" sz="900" dirty="0"/>
              <a:t>le pourcentage moyen estimé du volume sanguin circulant perdu par niveau fusionné pour le groupe expérimental était de 52 % inférieur à celui du groupe contrôle (4,5 ± 3,8 % vs 9,5 ± 17,2 % par niveau fusionné ; p = 0,122). La perte sanguine estimée moyenne par niveau fusionné pour le groupe expérimental était de 28 % inférieure à celle du groupe contrôle (138,04 ± 81,14 </a:t>
            </a:r>
            <a:r>
              <a:rPr lang="fr-FR" sz="900" dirty="0" err="1"/>
              <a:t>mL</a:t>
            </a:r>
            <a:r>
              <a:rPr lang="fr-FR" sz="900" dirty="0"/>
              <a:t> vs 164,57 ± 156,25 </a:t>
            </a:r>
            <a:r>
              <a:rPr lang="fr-FR" sz="900" dirty="0" err="1"/>
              <a:t>mL</a:t>
            </a:r>
            <a:r>
              <a:rPr lang="fr-FR" sz="900" dirty="0"/>
              <a:t> par niveau fusionné ; NS). Le volume moyen de sang transfusé par niveau fusionné pour le groupe expérimental était de 29 % inférieur à celui du groupe contrôle (55 ± 91 </a:t>
            </a:r>
            <a:r>
              <a:rPr lang="fr-FR" sz="900" dirty="0" err="1"/>
              <a:t>mL</a:t>
            </a:r>
            <a:r>
              <a:rPr lang="fr-FR" sz="900" dirty="0"/>
              <a:t> vs. 77 ± 158 </a:t>
            </a:r>
            <a:r>
              <a:rPr lang="fr-FR" sz="900" dirty="0" err="1"/>
              <a:t>mL</a:t>
            </a:r>
            <a:r>
              <a:rPr lang="fr-FR" sz="900" dirty="0"/>
              <a:t> par niveau fusionné ; p=0.459). Le temps opératoire moyen était de 35 % inférieur dans le groupe expérimental par rapport au groupe contrôle avec une dissection chirurgicale plus rapide de 17 minutes par niveau fusionné (33,2 ± 35,1 minutes vs 50,7 ± 45,3 minutes par niveau fusionné, p &lt;0,05). Il n’y avait aucune différence entre les groupes dans la déhiscence de blessure ou les infections.</a:t>
            </a:r>
          </a:p>
          <a:p>
            <a:pPr marL="136525" lvl="1" indent="-136525">
              <a:buFont typeface="+mj-lt"/>
              <a:buAutoNum type="arabicPeriod"/>
            </a:pPr>
            <a:r>
              <a:rPr lang="fr-FR" dirty="0">
                <a:latin typeface="+mj-lt"/>
              </a:rPr>
              <a:t>Données internes Medtronic Memo for Releasing PEAK </a:t>
            </a:r>
            <a:r>
              <a:rPr lang="fr-FR" dirty="0" err="1">
                <a:latin typeface="+mj-lt"/>
              </a:rPr>
              <a:t>Plasmablade</a:t>
            </a:r>
            <a:r>
              <a:rPr lang="fr-FR" dirty="0">
                <a:latin typeface="+mj-lt"/>
              </a:rPr>
              <a:t> </a:t>
            </a:r>
            <a:r>
              <a:rPr lang="fr-FR" dirty="0" err="1">
                <a:latin typeface="+mj-lt"/>
              </a:rPr>
              <a:t>Histology</a:t>
            </a:r>
            <a:r>
              <a:rPr lang="fr-FR" dirty="0">
                <a:latin typeface="+mj-lt"/>
              </a:rPr>
              <a:t> images 71-10-2559. (Page1)</a:t>
            </a:r>
          </a:p>
          <a:p>
            <a:pPr marL="136525" lvl="1" indent="-136525">
              <a:buFont typeface="+mj-lt"/>
              <a:buAutoNum type="arabicPeriod"/>
            </a:pPr>
            <a:endParaRPr lang="fr-FR" dirty="0">
              <a:latin typeface="+mj-lt"/>
            </a:endParaRPr>
          </a:p>
        </p:txBody>
      </p:sp>
    </p:spTree>
    <p:extLst>
      <p:ext uri="{BB962C8B-B14F-4D97-AF65-F5344CB8AC3E}">
        <p14:creationId xmlns:p14="http://schemas.microsoft.com/office/powerpoint/2010/main" val="493124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236F2F5-C875-4A58-A655-5863AEFC77D1}"/>
              </a:ext>
            </a:extLst>
          </p:cNvPr>
          <p:cNvSpPr/>
          <p:nvPr/>
        </p:nvSpPr>
        <p:spPr>
          <a:xfrm>
            <a:off x="6448425" y="10196512"/>
            <a:ext cx="466725" cy="3243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p>
            <a:pPr algn="ctr"/>
            <a:endParaRPr lang="en-GB" sz="1200" dirty="0" err="1"/>
          </a:p>
        </p:txBody>
      </p:sp>
      <p:sp>
        <p:nvSpPr>
          <p:cNvPr id="6" name="Espace réservé du texte 4">
            <a:extLst>
              <a:ext uri="{FF2B5EF4-FFF2-40B4-BE49-F238E27FC236}">
                <a16:creationId xmlns:a16="http://schemas.microsoft.com/office/drawing/2014/main" id="{6E9ABA37-8BF4-4376-AB75-CCF6EA4F0B5F}"/>
              </a:ext>
            </a:extLst>
          </p:cNvPr>
          <p:cNvSpPr>
            <a:spLocks noGrp="1"/>
          </p:cNvSpPr>
          <p:nvPr>
            <p:ph type="body" sz="quarter" idx="10"/>
          </p:nvPr>
        </p:nvSpPr>
        <p:spPr>
          <a:xfrm>
            <a:off x="683837" y="2582253"/>
            <a:ext cx="6192000" cy="4416594"/>
          </a:xfrm>
        </p:spPr>
        <p:txBody>
          <a:bodyPr/>
          <a:lstStyle/>
          <a:p>
            <a:r>
              <a:rPr lang="fr-FR" sz="900" dirty="0"/>
              <a:t>MENTIONS Légales</a:t>
            </a:r>
            <a:br>
              <a:rPr lang="fr-FR" sz="900" dirty="0"/>
            </a:br>
            <a:endParaRPr lang="fr-FR" sz="900" dirty="0"/>
          </a:p>
          <a:p>
            <a:pPr>
              <a:spcBef>
                <a:spcPts val="600"/>
              </a:spcBef>
            </a:pPr>
            <a:r>
              <a:rPr lang="fr-FR" sz="900" dirty="0">
                <a:solidFill>
                  <a:schemeClr val="tx1"/>
                </a:solidFill>
              </a:rPr>
              <a:t>AQUAMANTYS™</a:t>
            </a:r>
          </a:p>
          <a:p>
            <a:pPr lvl="1">
              <a:spcBef>
                <a:spcPts val="200"/>
              </a:spcBef>
            </a:pPr>
            <a:r>
              <a:rPr lang="fr-FR" sz="900" dirty="0"/>
              <a:t>Le système </a:t>
            </a:r>
            <a:r>
              <a:rPr lang="fr-FR" sz="900" dirty="0" err="1"/>
              <a:t>Aquamantys</a:t>
            </a:r>
            <a:r>
              <a:rPr lang="fr-FR" sz="900" baseline="30000" dirty="0"/>
              <a:t>®</a:t>
            </a:r>
            <a:r>
              <a:rPr lang="fr-FR" sz="900" dirty="0"/>
              <a:t> est un  dispositif médical de classe  </a:t>
            </a:r>
            <a:r>
              <a:rPr lang="fr-FR" sz="900" dirty="0" err="1"/>
              <a:t>IIb</a:t>
            </a:r>
            <a:r>
              <a:rPr lang="fr-FR" sz="900" dirty="0"/>
              <a:t>, fabriqué par Medtronic Advanced Energy LLC – CE N°0344. C’est un système bipolaire stérile employant l’énergie de radiofréquence (RF) et l’irrigation au sérum physiologique pour l’hémostase et la coagulation (technologie </a:t>
            </a:r>
            <a:r>
              <a:rPr lang="fr-FR" sz="900" dirty="0" err="1"/>
              <a:t>Transcollation</a:t>
            </a:r>
            <a:r>
              <a:rPr lang="fr-FR" sz="900" baseline="30000" dirty="0"/>
              <a:t>®</a:t>
            </a:r>
            <a:r>
              <a:rPr lang="fr-FR" sz="900" dirty="0"/>
              <a:t>). Lire attentivement la notice du produit avant toute utilisation.</a:t>
            </a:r>
          </a:p>
          <a:p>
            <a:pPr>
              <a:spcBef>
                <a:spcPts val="600"/>
              </a:spcBef>
            </a:pPr>
            <a:r>
              <a:rPr lang="fr-FR" sz="900" dirty="0">
                <a:solidFill>
                  <a:schemeClr val="tx1"/>
                </a:solidFill>
              </a:rPr>
              <a:t>NIM-ECLIPSE™</a:t>
            </a:r>
          </a:p>
          <a:p>
            <a:pPr lvl="1">
              <a:spcBef>
                <a:spcPts val="200"/>
              </a:spcBef>
            </a:pPr>
            <a:r>
              <a:rPr lang="fr-FR" sz="900" dirty="0"/>
              <a:t>Le système NIM-ECLIPSE</a:t>
            </a:r>
            <a:r>
              <a:rPr lang="fr-FR" sz="900" baseline="30000" dirty="0"/>
              <a:t>®</a:t>
            </a:r>
            <a:r>
              <a:rPr lang="fr-FR" sz="900" dirty="0"/>
              <a:t> est un dispositif médical de classe </a:t>
            </a:r>
            <a:r>
              <a:rPr lang="fr-FR" sz="900" dirty="0" err="1"/>
              <a:t>IIa</a:t>
            </a:r>
            <a:r>
              <a:rPr lang="fr-FR" sz="900" dirty="0"/>
              <a:t>, fabriqué par Medtronic </a:t>
            </a:r>
            <a:r>
              <a:rPr lang="fr-FR" sz="900" dirty="0" err="1"/>
              <a:t>Xomed</a:t>
            </a:r>
            <a:r>
              <a:rPr lang="fr-FR" sz="900" dirty="0"/>
              <a:t> – CE N°0123. Le NIM- Eclipse</a:t>
            </a:r>
            <a:r>
              <a:rPr lang="fr-FR" sz="900" baseline="30000" dirty="0"/>
              <a:t>®</a:t>
            </a:r>
            <a:r>
              <a:rPr lang="fr-FR" sz="900" dirty="0"/>
              <a:t> est un équipement de monitoring nerveux peropératoire intégrant deux applications : l’une dédiée aux chirurgiens et l’autre spécialisée pour les neurophysiologistes, pour un usage peropératoire au cours d’interventions chirurgicales présentant un risque de manipulation accidentelle d’un nerf moteur. Ce produit s’utilise dans le cadre de la neurochirurgie et la chirurgie du rachis. Lire attentivement la notice du produit avant toute utilisation.</a:t>
            </a:r>
            <a:endParaRPr lang="fr-FR" sz="900" cap="all" dirty="0">
              <a:latin typeface="Effra Medium" panose="020B0703020203020204" pitchFamily="34" charset="0"/>
            </a:endParaRPr>
          </a:p>
          <a:p>
            <a:pPr lvl="1">
              <a:spcBef>
                <a:spcPts val="600"/>
              </a:spcBef>
            </a:pPr>
            <a:r>
              <a:rPr lang="fr-FR" sz="900" cap="all" dirty="0">
                <a:latin typeface="Effra Medium" panose="020B0703020203020204" pitchFamily="34" charset="0"/>
              </a:rPr>
              <a:t>O-ARM™</a:t>
            </a:r>
          </a:p>
          <a:p>
            <a:pPr lvl="1">
              <a:spcBef>
                <a:spcPts val="200"/>
              </a:spcBef>
            </a:pPr>
            <a:r>
              <a:rPr lang="fr-FR" sz="900" dirty="0"/>
              <a:t>Le système d’imagerie O-</a:t>
            </a:r>
            <a:r>
              <a:rPr lang="fr-FR" sz="900" dirty="0" err="1"/>
              <a:t>ArmT</a:t>
            </a:r>
            <a:r>
              <a:rPr lang="fr-FR" sz="900" dirty="0"/>
              <a:t>™ est un dispositif médical de classe </a:t>
            </a:r>
            <a:r>
              <a:rPr lang="fr-FR" sz="900" dirty="0" err="1"/>
              <a:t>IIb</a:t>
            </a:r>
            <a:r>
              <a:rPr lang="fr-FR" sz="900" dirty="0"/>
              <a:t>, fabriqué par Medtronic Navigation– CEN°0123. Le système d’imagerie O-Arm™ fournit des images radioscopiques 2D et volumétriques 3D pour des applications peropératoires en milieu chirurgical, en particulier pour des applications orthopédiques. Il est également compatible avec certains systèmes de chirurgie guidée par image. Ce produit s’utilise dans le cadre de la neurochirurgie et de la chirurgie du rachis. Lire attentivement la notice du produit avant toute utilisation.</a:t>
            </a:r>
          </a:p>
          <a:p>
            <a:pPr lvl="1">
              <a:spcBef>
                <a:spcPts val="600"/>
              </a:spcBef>
            </a:pPr>
            <a:r>
              <a:rPr lang="fr-FR" sz="900" cap="all" dirty="0">
                <a:latin typeface="Effra Medium" panose="020B0703020203020204" pitchFamily="34" charset="0"/>
              </a:rPr>
              <a:t>PEAK PLASMABLADE™</a:t>
            </a:r>
          </a:p>
          <a:p>
            <a:pPr lvl="1">
              <a:spcBef>
                <a:spcPts val="200"/>
              </a:spcBef>
            </a:pPr>
            <a:r>
              <a:rPr lang="fr-FR" sz="900" dirty="0"/>
              <a:t>Le système Peak </a:t>
            </a:r>
            <a:r>
              <a:rPr lang="fr-FR" sz="900" dirty="0" err="1"/>
              <a:t>Plasmablade</a:t>
            </a:r>
            <a:r>
              <a:rPr lang="fr-FR" sz="900" dirty="0"/>
              <a:t>™ est un dispositif médical de classe </a:t>
            </a:r>
            <a:r>
              <a:rPr lang="fr-FR" sz="900" dirty="0" err="1"/>
              <a:t>IIb</a:t>
            </a:r>
            <a:r>
              <a:rPr lang="fr-FR" sz="900" dirty="0"/>
              <a:t>, fabriqué par Medtronic Advanced Energy LLC</a:t>
            </a:r>
          </a:p>
          <a:p>
            <a:pPr lvl="1">
              <a:spcBef>
                <a:spcPts val="200"/>
              </a:spcBef>
            </a:pPr>
            <a:r>
              <a:rPr lang="fr-FR" sz="900" dirty="0"/>
              <a:t>- CE N°0344. Le système chirurgical Peak </a:t>
            </a:r>
            <a:r>
              <a:rPr lang="fr-FR" sz="900" dirty="0" err="1"/>
              <a:t>Plasmablade</a:t>
            </a:r>
            <a:r>
              <a:rPr lang="fr-FR" sz="900" dirty="0"/>
              <a:t> est indiqué pour l’incision et la coagulation des tissus mous au cours des interventions chirurgicales. Lire attentivement la notice du produit avant toute utilisation.</a:t>
            </a:r>
          </a:p>
          <a:p>
            <a:pPr lvl="1">
              <a:spcBef>
                <a:spcPts val="600"/>
              </a:spcBef>
            </a:pPr>
            <a:r>
              <a:rPr lang="fr-FR" sz="900" cap="all" dirty="0">
                <a:latin typeface="Effra Medium" panose="020B0703020203020204" pitchFamily="34" charset="0"/>
              </a:rPr>
              <a:t>STEALTHSTATION™ S8</a:t>
            </a:r>
          </a:p>
          <a:p>
            <a:pPr lvl="1">
              <a:spcBef>
                <a:spcPts val="200"/>
              </a:spcBef>
            </a:pPr>
            <a:r>
              <a:rPr lang="fr-FR" sz="900" dirty="0"/>
              <a:t>Le système </a:t>
            </a:r>
            <a:r>
              <a:rPr lang="fr-FR" sz="900" dirty="0" err="1"/>
              <a:t>StealthStation</a:t>
            </a:r>
            <a:r>
              <a:rPr lang="fr-FR" sz="900" dirty="0"/>
              <a:t>™ S8 est un dispositif médical de classe </a:t>
            </a:r>
            <a:r>
              <a:rPr lang="fr-FR" sz="900" dirty="0" err="1"/>
              <a:t>IIb</a:t>
            </a:r>
            <a:r>
              <a:rPr lang="fr-FR" sz="900" dirty="0"/>
              <a:t>, fabriqué par Medtronic Navigation, Inc., CE 0344. Ce système est prévu pour faciliter la localisation précise de structures anatomiques lors d’interventions percutanées ou ouvertes. Il est indiqué pour tous les états pathologiques où le recours à une intervention stéréotaxique peut être approprié et où des points de référence à une structure anatomique rigide peuvent être identifiés par rapport à des images de l’anatomie. Lire attentivement la notice du dispositif avant toute utilisation.</a:t>
            </a:r>
          </a:p>
        </p:txBody>
      </p:sp>
      <p:sp>
        <p:nvSpPr>
          <p:cNvPr id="2" name="ZoneTexte 1">
            <a:extLst>
              <a:ext uri="{FF2B5EF4-FFF2-40B4-BE49-F238E27FC236}">
                <a16:creationId xmlns:a16="http://schemas.microsoft.com/office/drawing/2014/main" id="{F91438D0-3604-4337-8CA6-781302C452BA}"/>
              </a:ext>
            </a:extLst>
          </p:cNvPr>
          <p:cNvSpPr txBox="1"/>
          <p:nvPr/>
        </p:nvSpPr>
        <p:spPr>
          <a:xfrm>
            <a:off x="683836" y="595577"/>
            <a:ext cx="6231313" cy="1692771"/>
          </a:xfrm>
          <a:prstGeom prst="rect">
            <a:avLst/>
          </a:prstGeom>
          <a:noFill/>
        </p:spPr>
        <p:txBody>
          <a:bodyPr wrap="square" lIns="0" tIns="0" rIns="0" bIns="0" rtlCol="0">
            <a:spAutoFit/>
          </a:bodyPr>
          <a:lstStyle/>
          <a:p>
            <a:pPr marL="228600" indent="-228600">
              <a:buFont typeface="+mj-lt"/>
              <a:buAutoNum type="arabicPeriod" startAt="6"/>
            </a:pPr>
            <a:r>
              <a:rPr lang="en-US" sz="1000" dirty="0" err="1">
                <a:latin typeface="+mj-lt"/>
              </a:rPr>
              <a:t>Ruidiaz</a:t>
            </a:r>
            <a:r>
              <a:rPr lang="en-US" sz="1000" dirty="0">
                <a:latin typeface="+mj-lt"/>
              </a:rPr>
              <a:t> et al., “Comparative healing of human cutaneous surgical incisions created by the PEAK </a:t>
            </a:r>
            <a:r>
              <a:rPr lang="en-US" sz="1000" dirty="0" err="1">
                <a:latin typeface="+mj-lt"/>
              </a:rPr>
              <a:t>Plasmablade</a:t>
            </a:r>
            <a:r>
              <a:rPr lang="en-US" sz="1000" dirty="0">
                <a:latin typeface="+mj-lt"/>
              </a:rPr>
              <a:t>, conventional electrosurgery, and a standard scalpel”. Plastic and Reconstructive Surgery, July 2011.</a:t>
            </a:r>
            <a:br>
              <a:rPr lang="en-US" sz="1000" dirty="0">
                <a:latin typeface="+mj-lt"/>
              </a:rPr>
            </a:br>
            <a:r>
              <a:rPr lang="fr-FR" sz="900" dirty="0">
                <a:latin typeface="+mj-lt"/>
              </a:rPr>
              <a:t>Schéma de l’étude </a:t>
            </a:r>
            <a:r>
              <a:rPr lang="fr-FR" sz="900" dirty="0"/>
              <a:t>: étude menée dans le cadre d’un essai randomisé contrôlé. </a:t>
            </a:r>
            <a:r>
              <a:rPr lang="fr-FR" sz="900" dirty="0">
                <a:latin typeface="+mj-lt"/>
              </a:rPr>
              <a:t>Produit</a:t>
            </a:r>
            <a:r>
              <a:rPr lang="fr-FR" sz="900" dirty="0"/>
              <a:t> : PEAK </a:t>
            </a:r>
            <a:r>
              <a:rPr lang="fr-FR" sz="900" dirty="0" err="1"/>
              <a:t>PlasmaBlade</a:t>
            </a:r>
            <a:r>
              <a:rPr lang="fr-FR" sz="900" dirty="0"/>
              <a:t>®. </a:t>
            </a:r>
            <a:r>
              <a:rPr lang="fr-FR" sz="900" dirty="0">
                <a:latin typeface="+mj-lt"/>
              </a:rPr>
              <a:t>Nombre de patients </a:t>
            </a:r>
            <a:r>
              <a:rPr lang="fr-FR" sz="900" dirty="0"/>
              <a:t>: 20 femmes adultes recevant une abdominoplastie. </a:t>
            </a:r>
            <a:r>
              <a:rPr lang="fr-FR" sz="900" dirty="0">
                <a:latin typeface="+mj-lt"/>
              </a:rPr>
              <a:t>Objectif principal </a:t>
            </a:r>
            <a:r>
              <a:rPr lang="fr-FR" sz="900" dirty="0"/>
              <a:t>: étudier la profondeur des lésions thermiques, l’inflammation et la cicatrisation de la peau abdominale humaine en comparant l’histologie des incisions faites avec une lame de scalpel « froide » standard, l’électrochirurgie conventionnelle et le PEAK </a:t>
            </a:r>
            <a:r>
              <a:rPr lang="fr-FR" sz="900" dirty="0" err="1"/>
              <a:t>PlasmaBlade</a:t>
            </a:r>
            <a:r>
              <a:rPr lang="fr-FR" sz="900" dirty="0"/>
              <a:t>®. </a:t>
            </a:r>
            <a:r>
              <a:rPr lang="fr-FR" sz="900" dirty="0">
                <a:latin typeface="+mj-lt"/>
              </a:rPr>
              <a:t>Résultat principal </a:t>
            </a:r>
            <a:r>
              <a:rPr lang="fr-FR" sz="900" dirty="0"/>
              <a:t>: les incisions effectuées avec le </a:t>
            </a:r>
            <a:r>
              <a:rPr lang="fr-FR" sz="900" dirty="0" err="1"/>
              <a:t>PlasmaBlade</a:t>
            </a:r>
            <a:r>
              <a:rPr lang="fr-FR" sz="900" dirty="0"/>
              <a:t> réduisent la profondeur des lésions thermiques de 74 % (p&lt;0,001) en comparaison avec l’électrochirurgie conventionnelle. La force de résistance de la cicatrice à l’éclatement est équivalente entre les incisions effectuées par le </a:t>
            </a:r>
            <a:r>
              <a:rPr lang="fr-FR" sz="900" dirty="0" err="1"/>
              <a:t>PlasmaBlade</a:t>
            </a:r>
            <a:r>
              <a:rPr lang="fr-FR" sz="900" dirty="0"/>
              <a:t> et par le scalpel à 3 et 6 semaines et améliorée de 65 % (p&lt;0,001) à 3 semaines et 42 % (p&lt;0,001) à 6 semaines en comparaison avec les incisions effectuées par électrochirurgie conventionnelle. La largeur des cicatrices pour les incisions effectuées avec </a:t>
            </a:r>
            <a:r>
              <a:rPr lang="fr-FR" sz="900" dirty="0" err="1"/>
              <a:t>PlasmaBlade</a:t>
            </a:r>
            <a:r>
              <a:rPr lang="fr-FR" sz="900" dirty="0"/>
              <a:t> et scalpel sont équivalentes à 3 et 6 semaines, et réduite de 25 % (p=0,01) à 3 semaines et de 12 %(p=0,15) à 6 semaines en comparaison avec l’électrochirurgie conventionnelle</a:t>
            </a:r>
          </a:p>
        </p:txBody>
      </p:sp>
    </p:spTree>
    <p:extLst>
      <p:ext uri="{BB962C8B-B14F-4D97-AF65-F5344CB8AC3E}">
        <p14:creationId xmlns:p14="http://schemas.microsoft.com/office/powerpoint/2010/main" val="3147310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Medtronic">
  <a:themeElements>
    <a:clrScheme name="Medtronic">
      <a:dk1>
        <a:srgbClr val="1F2341"/>
      </a:dk1>
      <a:lt1>
        <a:sysClr val="window" lastClr="FFFFFF"/>
      </a:lt1>
      <a:dk2>
        <a:srgbClr val="575756"/>
      </a:dk2>
      <a:lt2>
        <a:srgbClr val="C6C6C6"/>
      </a:lt2>
      <a:accent1>
        <a:srgbClr val="81B827"/>
      </a:accent1>
      <a:accent2>
        <a:srgbClr val="F5AA03"/>
      </a:accent2>
      <a:accent3>
        <a:srgbClr val="E35311"/>
      </a:accent3>
      <a:accent4>
        <a:srgbClr val="0D4987"/>
      </a:accent4>
      <a:accent5>
        <a:srgbClr val="11AAE3"/>
      </a:accent5>
      <a:accent6>
        <a:srgbClr val="C0DDED"/>
      </a:accent6>
      <a:hlink>
        <a:srgbClr val="81B827"/>
      </a:hlink>
      <a:folHlink>
        <a:srgbClr val="81B827"/>
      </a:folHlink>
    </a:clrScheme>
    <a:fontScheme name="Medtronic">
      <a:majorFont>
        <a:latin typeface="Effra"/>
        <a:ea typeface=""/>
        <a:cs typeface=""/>
      </a:majorFont>
      <a:minorFont>
        <a:latin typeface="Effr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1"/>
        </a:solidFill>
        <a:ln>
          <a:noFill/>
        </a:ln>
      </a:spPr>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lIns="0" tIns="0" rIns="0" bIns="0" rtlCol="0">
        <a:spAutoFit/>
      </a:bodyPr>
      <a:lstStyle>
        <a:defPPr>
          <a:defRPr sz="1400" dirty="0" err="1" smtClean="0"/>
        </a:defPPr>
      </a:lstStyle>
    </a:txDef>
  </a:objectDefaults>
  <a:extraClrSchemeLst/>
  <a:extLst>
    <a:ext uri="{05A4C25C-085E-4340-85A3-A5531E510DB2}">
      <thm15:themeFamily xmlns:thm15="http://schemas.microsoft.com/office/thememl/2012/main" name="Medtronic" id="{D664289F-8FB0-41EB-85E8-D4409F839384}" vid="{752874D9-73F7-4F88-8BAE-7DD08296A893}"/>
    </a:ext>
  </a:extLst>
</a:theme>
</file>

<file path=docProps/app.xml><?xml version="1.0" encoding="utf-8"?>
<Properties xmlns="http://schemas.openxmlformats.org/officeDocument/2006/extended-properties" xmlns:vt="http://schemas.openxmlformats.org/officeDocument/2006/docPropsVTypes">
  <Template>Novaty PowerPoint 4x3 FR</Template>
  <TotalTime>0</TotalTime>
  <Words>2353</Words>
  <Application>Microsoft Office PowerPoint</Application>
  <PresentationFormat>Personnalisé</PresentationFormat>
  <Paragraphs>50</Paragraphs>
  <Slides>5</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5</vt:i4>
      </vt:variant>
    </vt:vector>
  </HeadingPairs>
  <TitlesOfParts>
    <vt:vector size="11" baseType="lpstr">
      <vt:lpstr>Arial</vt:lpstr>
      <vt:lpstr>Effra</vt:lpstr>
      <vt:lpstr>Effra Light</vt:lpstr>
      <vt:lpstr>Effra Medium</vt:lpstr>
      <vt:lpstr>Wingdings 2</vt:lpstr>
      <vt:lpstr>Medtronic</vt:lpstr>
      <vt:lpstr>Présentation PowerPoint</vt:lpstr>
      <vt:lpstr>Présentation PowerPoint</vt:lpstr>
      <vt:lpstr>Présentation PowerPoint</vt:lpstr>
      <vt:lpstr>Présentation PowerPoint</vt:lpstr>
      <vt:lpstr>Présentation PowerPoint</vt:lpstr>
    </vt:vector>
  </TitlesOfParts>
  <Manager>Cédric Raguenet</Manager>
  <Company>Microsoft</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
  <dc:creator>Le Square</dc:creator>
  <cp:keywords>PowerPoint Design</cp:keywords>
  <dc:description/>
  <cp:lastModifiedBy>Hadike, Clemence</cp:lastModifiedBy>
  <cp:revision>140</cp:revision>
  <dcterms:created xsi:type="dcterms:W3CDTF">2016-09-20T11:36:32Z</dcterms:created>
  <dcterms:modified xsi:type="dcterms:W3CDTF">2021-04-02T15:47:48Z</dcterms:modified>
  <cp:category>www.lesquare.com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buttonT1">
    <vt:lpwstr>2603137</vt:lpwstr>
  </property>
  <property fmtid="{D5CDD505-2E9C-101B-9397-08002B2CF9AE}" pid="3" name="buttonT2">
    <vt:lpwstr>240373</vt:lpwstr>
  </property>
  <property fmtid="{D5CDD505-2E9C-101B-9397-08002B2CF9AE}" pid="4" name="buttonT3">
    <vt:lpwstr>1135587</vt:lpwstr>
  </property>
  <property fmtid="{D5CDD505-2E9C-101B-9397-08002B2CF9AE}" pid="5" name="buttonT4">
    <vt:lpwstr>8866061</vt:lpwstr>
  </property>
  <property fmtid="{D5CDD505-2E9C-101B-9397-08002B2CF9AE}" pid="6" name="buttonFill1">
    <vt:lpwstr>2603137</vt:lpwstr>
  </property>
  <property fmtid="{D5CDD505-2E9C-101B-9397-08002B2CF9AE}" pid="7" name="buttonFill2">
    <vt:lpwstr>240373</vt:lpwstr>
  </property>
  <property fmtid="{D5CDD505-2E9C-101B-9397-08002B2CF9AE}" pid="8" name="buttonFill3">
    <vt:lpwstr>1135587</vt:lpwstr>
  </property>
  <property fmtid="{D5CDD505-2E9C-101B-9397-08002B2CF9AE}" pid="9" name="buttonFill4">
    <vt:lpwstr>8866061</vt:lpwstr>
  </property>
  <property fmtid="{D5CDD505-2E9C-101B-9397-08002B2CF9AE}" pid="10" name="buttonBorder1">
    <vt:lpwstr>2603137</vt:lpwstr>
  </property>
  <property fmtid="{D5CDD505-2E9C-101B-9397-08002B2CF9AE}" pid="11" name="buttonBorder2">
    <vt:lpwstr>240373</vt:lpwstr>
  </property>
  <property fmtid="{D5CDD505-2E9C-101B-9397-08002B2CF9AE}" pid="12" name="buttonBorder3">
    <vt:lpwstr>1135587</vt:lpwstr>
  </property>
  <property fmtid="{D5CDD505-2E9C-101B-9397-08002B2CF9AE}" pid="13" name="buttonBorder4">
    <vt:lpwstr>8866061</vt:lpwstr>
  </property>
</Properties>
</file>