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90" r:id="rId2"/>
    <p:sldMasterId id="2147483705" r:id="rId3"/>
  </p:sldMasterIdLst>
  <p:notesMasterIdLst>
    <p:notesMasterId r:id="rId19"/>
  </p:notesMasterIdLst>
  <p:handoutMasterIdLst>
    <p:handoutMasterId r:id="rId20"/>
  </p:handoutMasterIdLst>
  <p:sldIdLst>
    <p:sldId id="303" r:id="rId4"/>
    <p:sldId id="322" r:id="rId5"/>
    <p:sldId id="311" r:id="rId6"/>
    <p:sldId id="383" r:id="rId7"/>
    <p:sldId id="387" r:id="rId8"/>
    <p:sldId id="389" r:id="rId9"/>
    <p:sldId id="390" r:id="rId10"/>
    <p:sldId id="391" r:id="rId11"/>
    <p:sldId id="392" r:id="rId12"/>
    <p:sldId id="393" r:id="rId13"/>
    <p:sldId id="394" r:id="rId14"/>
    <p:sldId id="397" r:id="rId15"/>
    <p:sldId id="395" r:id="rId16"/>
    <p:sldId id="398" r:id="rId17"/>
    <p:sldId id="381" r:id="rId18"/>
  </p:sldIdLst>
  <p:sldSz cx="14630400" cy="8229600"/>
  <p:notesSz cx="6781800" cy="8839200"/>
  <p:defaultTextStyle>
    <a:defPPr>
      <a:defRPr lang="en-US"/>
    </a:defPPr>
    <a:lvl1pPr marL="0" algn="l" defTabSz="548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457" algn="l" defTabSz="548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914" algn="l" defTabSz="548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371" algn="l" defTabSz="548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828" algn="l" defTabSz="548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2286" algn="l" defTabSz="548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0743" algn="l" defTabSz="548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9200" algn="l" defTabSz="548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7657" algn="l" defTabSz="548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84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5E8"/>
    <a:srgbClr val="B1B3B3"/>
    <a:srgbClr val="77BC1F"/>
    <a:srgbClr val="B9D9EB"/>
    <a:srgbClr val="FF6600"/>
    <a:srgbClr val="888B8D"/>
    <a:srgbClr val="00C4B3"/>
    <a:srgbClr val="B0008E"/>
    <a:srgbClr val="E35205"/>
    <a:srgbClr val="F7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2" autoAdjust="0"/>
    <p:restoredTop sz="95141" autoAdjust="0"/>
  </p:normalViewPr>
  <p:slideViewPr>
    <p:cSldViewPr snapToGrid="0" showGuides="1">
      <p:cViewPr varScale="1">
        <p:scale>
          <a:sx n="65" d="100"/>
          <a:sy n="65" d="100"/>
        </p:scale>
        <p:origin x="1111" y="45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-19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544" y="-112"/>
      </p:cViewPr>
      <p:guideLst>
        <p:guide orient="horz" pos="278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4196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 dirty="0">
              <a:latin typeface="Effr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0" y="0"/>
            <a:ext cx="2938780" cy="44196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r>
              <a:rPr lang="en-US">
                <a:latin typeface="Effra"/>
              </a:rPr>
              <a:t>November 9, 2015</a:t>
            </a:r>
            <a:endParaRPr lang="en-US" dirty="0">
              <a:latin typeface="Effr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395707"/>
            <a:ext cx="2938780" cy="44196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 dirty="0">
              <a:latin typeface="Effr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0" y="8395707"/>
            <a:ext cx="2938780" cy="44196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A26CECA4-4622-BC49-8345-A632E6718CD7}" type="slidenum">
              <a:rPr lang="en-US" smtClean="0">
                <a:latin typeface="Effra"/>
              </a:rPr>
              <a:pPr/>
              <a:t>‹#›</a:t>
            </a:fld>
            <a:endParaRPr lang="en-US" dirty="0">
              <a:latin typeface="Effra"/>
            </a:endParaRPr>
          </a:p>
        </p:txBody>
      </p:sp>
    </p:spTree>
    <p:extLst>
      <p:ext uri="{BB962C8B-B14F-4D97-AF65-F5344CB8AC3E}">
        <p14:creationId xmlns:p14="http://schemas.microsoft.com/office/powerpoint/2010/main" val="70733833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4196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>
                <a:latin typeface="Effr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0" y="0"/>
            <a:ext cx="2938780" cy="44196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>
                <a:latin typeface="Effra"/>
              </a:defRPr>
            </a:lvl1pPr>
          </a:lstStyle>
          <a:p>
            <a:r>
              <a:rPr lang="en-US"/>
              <a:t>November 9, 2015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663575"/>
            <a:ext cx="5892800" cy="3314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198620"/>
            <a:ext cx="5425440" cy="397764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395707"/>
            <a:ext cx="2938780" cy="44196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>
                <a:latin typeface="Effr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0" y="8395707"/>
            <a:ext cx="2938780" cy="44196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>
                <a:latin typeface="Effra"/>
              </a:defRPr>
            </a:lvl1pPr>
          </a:lstStyle>
          <a:p>
            <a:fld id="{9E721036-882B-7948-8734-521EC9923D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684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548457" rtl="0" eaLnBrk="1" latinLnBrk="0" hangingPunct="1">
      <a:defRPr sz="1200" kern="1200">
        <a:solidFill>
          <a:schemeClr val="tx1"/>
        </a:solidFill>
        <a:latin typeface="Effra"/>
        <a:ea typeface="+mn-ea"/>
        <a:cs typeface="+mn-cs"/>
      </a:defRPr>
    </a:lvl1pPr>
    <a:lvl2pPr marL="548457" algn="l" defTabSz="548457" rtl="0" eaLnBrk="1" latinLnBrk="0" hangingPunct="1">
      <a:defRPr sz="1200" kern="1200">
        <a:solidFill>
          <a:schemeClr val="tx1"/>
        </a:solidFill>
        <a:latin typeface="Effra"/>
        <a:ea typeface="+mn-ea"/>
        <a:cs typeface="+mn-cs"/>
      </a:defRPr>
    </a:lvl2pPr>
    <a:lvl3pPr marL="1096914" algn="l" defTabSz="548457" rtl="0" eaLnBrk="1" latinLnBrk="0" hangingPunct="1">
      <a:defRPr sz="1200" kern="1200">
        <a:solidFill>
          <a:schemeClr val="tx1"/>
        </a:solidFill>
        <a:latin typeface="Effra"/>
        <a:ea typeface="+mn-ea"/>
        <a:cs typeface="+mn-cs"/>
      </a:defRPr>
    </a:lvl3pPr>
    <a:lvl4pPr marL="1645371" algn="l" defTabSz="548457" rtl="0" eaLnBrk="1" latinLnBrk="0" hangingPunct="1">
      <a:defRPr sz="1200" kern="1200">
        <a:solidFill>
          <a:schemeClr val="tx1"/>
        </a:solidFill>
        <a:latin typeface="Effra"/>
        <a:ea typeface="+mn-ea"/>
        <a:cs typeface="+mn-cs"/>
      </a:defRPr>
    </a:lvl4pPr>
    <a:lvl5pPr marL="2193828" algn="l" defTabSz="548457" rtl="0" eaLnBrk="1" latinLnBrk="0" hangingPunct="1">
      <a:defRPr sz="1200" kern="1200">
        <a:solidFill>
          <a:schemeClr val="tx1"/>
        </a:solidFill>
        <a:latin typeface="Effra"/>
        <a:ea typeface="+mn-ea"/>
        <a:cs typeface="+mn-cs"/>
      </a:defRPr>
    </a:lvl5pPr>
    <a:lvl6pPr marL="2742286" algn="l" defTabSz="5484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0743" algn="l" defTabSz="5484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39200" algn="l" defTabSz="5484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7657" algn="l" defTabSz="54845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9,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721036-882B-7948-8734-521EC9923D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3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548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ffra"/>
                <a:ea typeface="+mn-ea"/>
                <a:cs typeface="+mn-cs"/>
              </a:rPr>
              <a:t>November 9, 2015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ffr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548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21036-882B-7948-8734-521EC9923D6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ffra"/>
                <a:ea typeface="+mn-ea"/>
                <a:cs typeface="+mn-cs"/>
              </a:rPr>
              <a:pPr marL="0" marR="0" lvl="0" indent="0" algn="r" defTabSz="54845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ff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984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9,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721036-882B-7948-8734-521EC9923D6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4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Distributor Compliance Expectations   |   September 2018   |   Public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777240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1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Distributor Compliance Expectations   |   September 2018   |   Public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77724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97025"/>
            <a:ext cx="6855884" cy="5623560"/>
          </a:xfrm>
        </p:spPr>
        <p:txBody>
          <a:bodyPr rIns="18288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7313082" y="1597025"/>
            <a:ext cx="6860117" cy="5623560"/>
          </a:xfrm>
        </p:spPr>
        <p:txBody>
          <a:bodyPr rIns="18288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1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Distributor Compliance Expectations   |   September 2018   |   Public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77724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1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Distributor Compliance Expectations   |   September 2018   |  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97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Distributor Compliance Expectations   |   September 2018   |   Public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20946"/>
            <a:ext cx="13716000" cy="36576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57200" y="783030"/>
            <a:ext cx="13716000" cy="365760"/>
          </a:xfrm>
        </p:spPr>
        <p:txBody>
          <a:bodyPr>
            <a:noAutofit/>
          </a:bodyPr>
          <a:lstStyle>
            <a:lvl1pPr marL="0">
              <a:lnSpc>
                <a:spcPct val="85000"/>
              </a:lnSpc>
              <a:spcAft>
                <a:spcPts val="0"/>
              </a:spcAft>
              <a:buFontTx/>
              <a:buNone/>
              <a:defRPr sz="2800" cap="all">
                <a:solidFill>
                  <a:schemeClr val="tx2"/>
                </a:solidFill>
                <a:latin typeface="Effra Light"/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2pPr>
            <a:lvl3pPr marL="0" indent="0">
              <a:lnSpc>
                <a:spcPct val="85000"/>
              </a:lnSpc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3pPr>
            <a:lvl4pPr marL="0" indent="0">
              <a:lnSpc>
                <a:spcPct val="85000"/>
              </a:lnSpc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4pPr>
            <a:lvl5pPr marL="0" indent="0">
              <a:lnSpc>
                <a:spcPct val="85000"/>
              </a:lnSpc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5pPr>
            <a:lvl6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800" b="0" i="0" cap="all">
                <a:latin typeface="Effra Light"/>
                <a:cs typeface="Effra Light"/>
              </a:defRPr>
            </a:lvl6pPr>
            <a:lvl7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800" b="0" i="0" cap="all">
                <a:latin typeface="Effra Light"/>
                <a:cs typeface="Effra Light"/>
              </a:defRPr>
            </a:lvl7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604"/>
            <a:ext cx="13716000" cy="562356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36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169920" y="7608572"/>
            <a:ext cx="3413760" cy="438150"/>
          </a:xfrm>
          <a:prstGeom prst="rect">
            <a:avLst/>
          </a:prstGeom>
        </p:spPr>
        <p:txBody>
          <a:bodyPr lIns="155495" tIns="77748" rIns="155495" bIns="77748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9201" y="7873369"/>
            <a:ext cx="8839200" cy="228600"/>
          </a:xfrm>
          <a:prstGeom prst="rect">
            <a:avLst/>
          </a:prstGeom>
        </p:spPr>
        <p:txBody>
          <a:bodyPr lIns="155495" tIns="77748" rIns="155495" bIns="77748"/>
          <a:lstStyle/>
          <a:p>
            <a:r>
              <a:rPr lang="en-US"/>
              <a:t>Distributor Compliance Expectations   |   September 2018   |   Public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9600" y="7873369"/>
            <a:ext cx="609600" cy="228600"/>
          </a:xfrm>
          <a:prstGeom prst="rect">
            <a:avLst/>
          </a:prstGeom>
        </p:spPr>
        <p:txBody>
          <a:bodyPr lIns="155495" tIns="77748" rIns="155495" bIns="77748"/>
          <a:lstStyle/>
          <a:p>
            <a:fld id="{BF125C13-1EAB-42CF-BDF1-A322654BD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49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2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Distributor Compliance Expectations   |   September 2018   |   Public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5431" y="446015"/>
            <a:ext cx="13411201" cy="32004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5431" y="749812"/>
            <a:ext cx="13411201" cy="320040"/>
          </a:xfrm>
        </p:spPr>
        <p:txBody>
          <a:bodyPr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cap="all">
                <a:solidFill>
                  <a:schemeClr val="tx2"/>
                </a:solidFill>
                <a:latin typeface="Effra Light"/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3pPr>
            <a:lvl4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4pPr>
            <a:lvl5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5pPr>
            <a:lvl6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800" b="0" i="0" cap="all">
                <a:latin typeface="Effra Light"/>
                <a:cs typeface="Effra Light"/>
              </a:defRPr>
            </a:lvl6pPr>
            <a:lvl7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800" b="0" i="0" cap="all">
                <a:latin typeface="Effra Light"/>
                <a:cs typeface="Effra Light"/>
              </a:defRPr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70" y="1597028"/>
            <a:ext cx="6707717" cy="5487988"/>
          </a:xfrm>
        </p:spPr>
        <p:txBody>
          <a:bodyPr rIns="182687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7313087" y="1597028"/>
            <a:ext cx="6703483" cy="5487988"/>
          </a:xfrm>
        </p:spPr>
        <p:txBody>
          <a:bodyPr rIns="182687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77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2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Distributor Compliance Expectations   |   September 2018   |   Public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5431" y="446015"/>
            <a:ext cx="13411201" cy="32004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5431" y="749812"/>
            <a:ext cx="13411201" cy="320040"/>
          </a:xfrm>
        </p:spPr>
        <p:txBody>
          <a:bodyPr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cap="all">
                <a:solidFill>
                  <a:schemeClr val="tx2"/>
                </a:solidFill>
                <a:latin typeface="Effra Light"/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3pPr>
            <a:lvl4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4pPr>
            <a:lvl5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5pPr>
            <a:lvl6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800" b="0" i="0" cap="all">
                <a:latin typeface="Effra Light"/>
                <a:cs typeface="Effra Light"/>
              </a:defRPr>
            </a:lvl6pPr>
            <a:lvl7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800" b="0" i="0" cap="all">
                <a:latin typeface="Effra Light"/>
                <a:cs typeface="Effra Light"/>
              </a:defRPr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70" y="1597028"/>
            <a:ext cx="6707717" cy="5487988"/>
          </a:xfrm>
        </p:spPr>
        <p:txBody>
          <a:bodyPr rIns="182687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7313087" y="1597028"/>
            <a:ext cx="6703483" cy="5487988"/>
          </a:xfrm>
        </p:spPr>
        <p:txBody>
          <a:bodyPr rIns="182687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68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 Intr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Distributor Compliance Expectations   |   September 2018   |   Public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5432" y="448060"/>
            <a:ext cx="13411199" cy="32004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05432" y="749812"/>
            <a:ext cx="13411199" cy="320040"/>
          </a:xfrm>
        </p:spPr>
        <p:txBody>
          <a:bodyPr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cap="all">
                <a:solidFill>
                  <a:schemeClr val="tx2"/>
                </a:solidFill>
                <a:latin typeface="Effra Light"/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3pPr>
            <a:lvl4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4pPr>
            <a:lvl5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 b="0" i="0" cap="all">
                <a:solidFill>
                  <a:schemeClr val="tx2"/>
                </a:solidFill>
                <a:latin typeface="Effra Light"/>
              </a:defRPr>
            </a:lvl5pPr>
            <a:lvl6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800" b="0" i="0" cap="all">
                <a:latin typeface="Effra Light"/>
                <a:cs typeface="Effra Light"/>
              </a:defRPr>
            </a:lvl6pPr>
            <a:lvl7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800" b="0" i="0" cap="all">
                <a:latin typeface="Effra Light"/>
                <a:cs typeface="Effra Light"/>
              </a:defRPr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66" y="1597026"/>
            <a:ext cx="13411200" cy="8229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Aft>
                <a:spcPts val="800"/>
              </a:spcAft>
              <a:buFontTx/>
              <a:buNone/>
              <a:defRPr sz="2300" baseline="0">
                <a:solidFill>
                  <a:schemeClr val="tx1"/>
                </a:solidFill>
                <a:latin typeface="Effra"/>
              </a:defRPr>
            </a:lvl1pPr>
            <a:lvl2pPr marL="0" indent="0">
              <a:lnSpc>
                <a:spcPts val="2400"/>
              </a:lnSpc>
              <a:spcAft>
                <a:spcPts val="800"/>
              </a:spcAft>
              <a:buFontTx/>
              <a:buNone/>
              <a:defRPr sz="2300">
                <a:solidFill>
                  <a:schemeClr val="tx1"/>
                </a:solidFill>
                <a:latin typeface="Effra"/>
              </a:defRPr>
            </a:lvl2pPr>
            <a:lvl3pPr marL="0" indent="0">
              <a:lnSpc>
                <a:spcPts val="2400"/>
              </a:lnSpc>
              <a:spcAft>
                <a:spcPts val="800"/>
              </a:spcAft>
              <a:buFontTx/>
              <a:buNone/>
              <a:defRPr sz="2300">
                <a:solidFill>
                  <a:schemeClr val="tx1"/>
                </a:solidFill>
                <a:latin typeface="Effra"/>
              </a:defRPr>
            </a:lvl3pPr>
            <a:lvl4pPr marL="0" indent="0">
              <a:lnSpc>
                <a:spcPts val="2400"/>
              </a:lnSpc>
              <a:spcAft>
                <a:spcPts val="800"/>
              </a:spcAft>
              <a:buFontTx/>
              <a:buNone/>
              <a:defRPr sz="2300">
                <a:solidFill>
                  <a:schemeClr val="tx1"/>
                </a:solidFill>
                <a:latin typeface="Effra"/>
              </a:defRPr>
            </a:lvl4pPr>
            <a:lvl5pPr marL="0" indent="0">
              <a:lnSpc>
                <a:spcPts val="2400"/>
              </a:lnSpc>
              <a:spcAft>
                <a:spcPts val="800"/>
              </a:spcAft>
              <a:buFontTx/>
              <a:buNone/>
              <a:defRPr sz="2300">
                <a:solidFill>
                  <a:schemeClr val="tx1"/>
                </a:solidFill>
                <a:latin typeface="Effra"/>
              </a:defRPr>
            </a:lvl5pPr>
            <a:lvl6pPr marL="0" indent="0">
              <a:lnSpc>
                <a:spcPts val="2600"/>
              </a:lnSpc>
              <a:buFontTx/>
              <a:buNone/>
              <a:defRPr sz="2300">
                <a:solidFill>
                  <a:schemeClr val="tx1"/>
                </a:solidFill>
              </a:defRPr>
            </a:lvl6pPr>
            <a:lvl7pPr marL="0" indent="0">
              <a:lnSpc>
                <a:spcPts val="2600"/>
              </a:lnSpc>
              <a:buFontTx/>
              <a:buNone/>
              <a:defRPr sz="2300">
                <a:solidFill>
                  <a:schemeClr val="tx1"/>
                </a:solidFill>
              </a:defRPr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05370" y="2428868"/>
            <a:ext cx="6707717" cy="4656150"/>
          </a:xfrm>
        </p:spPr>
        <p:txBody>
          <a:bodyPr rIns="182687"/>
          <a:lstStyle>
            <a:lvl1pPr marL="456745" indent="-228401" algn="l">
              <a:lnSpc>
                <a:spcPts val="2200"/>
              </a:lnSpc>
              <a:spcAft>
                <a:spcPts val="600"/>
              </a:spcAft>
              <a:buFont typeface="Wingdings" charset="2"/>
              <a:buChar char="§"/>
              <a:defRPr sz="2000">
                <a:solidFill>
                  <a:schemeClr val="tx2"/>
                </a:solidFill>
              </a:defRPr>
            </a:lvl1pPr>
            <a:lvl2pPr marL="685116" indent="-228401">
              <a:defRPr>
                <a:solidFill>
                  <a:schemeClr val="tx2"/>
                </a:solidFill>
              </a:defRPr>
            </a:lvl2pPr>
            <a:lvl3pPr marL="918252" indent="-228401">
              <a:defRPr>
                <a:solidFill>
                  <a:schemeClr val="tx2"/>
                </a:solidFill>
              </a:defRPr>
            </a:lvl3pPr>
            <a:lvl4pPr marL="1145006" indent="-228401">
              <a:defRPr/>
            </a:lvl4pPr>
            <a:lvl5pPr marL="1374996" indent="-226817">
              <a:defRPr/>
            </a:lvl5pPr>
            <a:lvl6pPr marL="1600165" indent="-225228">
              <a:defRPr/>
            </a:lvl6pPr>
            <a:lvl7pPr marL="1826948" indent="-226817" defTabSz="499574"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7313087" y="2428868"/>
            <a:ext cx="6703483" cy="4656150"/>
          </a:xfrm>
        </p:spPr>
        <p:txBody>
          <a:bodyPr rIns="182687"/>
          <a:lstStyle>
            <a:lvl1pPr marL="456745" indent="-228401" algn="l">
              <a:lnSpc>
                <a:spcPts val="2200"/>
              </a:lnSpc>
              <a:spcAft>
                <a:spcPts val="600"/>
              </a:spcAft>
              <a:buFont typeface="Wingdings" charset="2"/>
              <a:buChar char="§"/>
              <a:defRPr sz="2000">
                <a:solidFill>
                  <a:srgbClr val="004B87"/>
                </a:solidFill>
              </a:defRPr>
            </a:lvl1pPr>
            <a:lvl2pPr marL="685116" indent="-228401">
              <a:defRPr>
                <a:solidFill>
                  <a:srgbClr val="004B87"/>
                </a:solidFill>
              </a:defRPr>
            </a:lvl2pPr>
            <a:lvl3pPr marL="918252" indent="-228401">
              <a:defRPr>
                <a:solidFill>
                  <a:srgbClr val="004B87"/>
                </a:solidFill>
              </a:defRPr>
            </a:lvl3pPr>
            <a:lvl4pPr marL="1145006" indent="-228401">
              <a:defRPr/>
            </a:lvl4pPr>
            <a:lvl5pPr marL="1374996" indent="-226817">
              <a:defRPr/>
            </a:lvl5pPr>
            <a:lvl6pPr marL="1600165" indent="-225228">
              <a:defRPr/>
            </a:lvl6pPr>
            <a:lvl7pPr marL="1826948" indent="-226817" defTabSz="499574"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21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2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Distributor Compliance Expectations   |   September 2018   |   Public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5367" y="446014"/>
            <a:ext cx="13411201" cy="320040"/>
          </a:xfrm>
        </p:spPr>
        <p:txBody>
          <a:bodyPr/>
          <a:lstStyle>
            <a:lvl1pPr>
              <a:lnSpc>
                <a:spcPts val="2514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5367" y="749808"/>
            <a:ext cx="13411201" cy="320040"/>
          </a:xfrm>
        </p:spPr>
        <p:txBody>
          <a:bodyPr>
            <a:noAutofit/>
          </a:bodyPr>
          <a:lstStyle>
            <a:lvl1pPr marL="0">
              <a:lnSpc>
                <a:spcPts val="2514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80" cap="all">
                <a:solidFill>
                  <a:schemeClr val="tx2"/>
                </a:solidFill>
                <a:latin typeface="Effra Light"/>
              </a:defRPr>
            </a:lvl1pPr>
            <a:lvl2pPr marL="0" indent="0">
              <a:lnSpc>
                <a:spcPts val="2514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80" b="0" i="0" cap="all">
                <a:solidFill>
                  <a:schemeClr val="tx2"/>
                </a:solidFill>
                <a:latin typeface="Effra Light"/>
              </a:defRPr>
            </a:lvl2pPr>
            <a:lvl3pPr marL="0" indent="0">
              <a:lnSpc>
                <a:spcPts val="2514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80" b="0" i="0" cap="all">
                <a:solidFill>
                  <a:schemeClr val="tx2"/>
                </a:solidFill>
                <a:latin typeface="Effra Light"/>
              </a:defRPr>
            </a:lvl3pPr>
            <a:lvl4pPr marL="0" indent="0">
              <a:lnSpc>
                <a:spcPts val="2514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80" b="0" i="0" cap="all">
                <a:solidFill>
                  <a:schemeClr val="tx2"/>
                </a:solidFill>
                <a:latin typeface="Effra Light"/>
              </a:defRPr>
            </a:lvl4pPr>
            <a:lvl5pPr marL="0" indent="0">
              <a:lnSpc>
                <a:spcPts val="2514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80" b="0" i="0" cap="all">
                <a:solidFill>
                  <a:schemeClr val="tx2"/>
                </a:solidFill>
                <a:latin typeface="Effra Light"/>
              </a:defRPr>
            </a:lvl5pPr>
            <a:lvl6pPr marL="0" indent="0">
              <a:lnSpc>
                <a:spcPts val="2933"/>
              </a:lnSpc>
              <a:spcAft>
                <a:spcPts val="419"/>
              </a:spcAft>
              <a:buFontTx/>
              <a:buNone/>
              <a:defRPr sz="2880" b="0" i="0" cap="all">
                <a:latin typeface="Effra Light"/>
                <a:cs typeface="Effra Light"/>
              </a:defRPr>
            </a:lvl6pPr>
            <a:lvl7pPr marL="0" indent="0">
              <a:lnSpc>
                <a:spcPts val="2933"/>
              </a:lnSpc>
              <a:spcAft>
                <a:spcPts val="419"/>
              </a:spcAft>
              <a:buFontTx/>
              <a:buNone/>
              <a:defRPr sz="2880" b="0" i="0" cap="all">
                <a:latin typeface="Effra Light"/>
                <a:cs typeface="Effra Light"/>
              </a:defRPr>
            </a:lvl7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66" y="1597025"/>
            <a:ext cx="6707718" cy="5487988"/>
          </a:xfrm>
        </p:spPr>
        <p:txBody>
          <a:bodyPr rIns="159654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7313084" y="1597025"/>
            <a:ext cx="6703482" cy="5487988"/>
          </a:xfrm>
        </p:spPr>
        <p:txBody>
          <a:bodyPr rIns="159654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6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Distributor Compliance Expectations   |   September 2018   |   Public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5369" y="448055"/>
            <a:ext cx="13411198" cy="320040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5369" y="751078"/>
            <a:ext cx="13411198" cy="320040"/>
          </a:xfrm>
        </p:spPr>
        <p:txBody>
          <a:bodyPr>
            <a:noAutofit/>
          </a:bodyPr>
          <a:lstStyle>
            <a:lvl1pPr marL="0">
              <a:lnSpc>
                <a:spcPts val="2400"/>
              </a:lnSpc>
              <a:spcAft>
                <a:spcPts val="0"/>
              </a:spcAft>
              <a:buFontTx/>
              <a:buNone/>
              <a:defRPr sz="2760" cap="all">
                <a:solidFill>
                  <a:schemeClr val="tx2"/>
                </a:solidFill>
                <a:latin typeface="Effra Light"/>
              </a:defRPr>
            </a:lvl1pPr>
            <a:lvl2pPr marL="0" indent="0">
              <a:lnSpc>
                <a:spcPts val="2400"/>
              </a:lnSpc>
              <a:spcAft>
                <a:spcPts val="0"/>
              </a:spcAft>
              <a:buFontTx/>
              <a:buNone/>
              <a:defRPr sz="2760" b="0" i="0" cap="all">
                <a:solidFill>
                  <a:schemeClr val="tx2"/>
                </a:solidFill>
                <a:latin typeface="Effra Light"/>
              </a:defRPr>
            </a:lvl2pPr>
            <a:lvl3pPr marL="0" indent="0">
              <a:lnSpc>
                <a:spcPts val="2400"/>
              </a:lnSpc>
              <a:spcAft>
                <a:spcPts val="0"/>
              </a:spcAft>
              <a:buFontTx/>
              <a:buNone/>
              <a:defRPr sz="2760" b="0" i="0" cap="all">
                <a:solidFill>
                  <a:schemeClr val="tx2"/>
                </a:solidFill>
                <a:latin typeface="Effra Light"/>
              </a:defRPr>
            </a:lvl3pPr>
            <a:lvl4pPr marL="0" indent="0">
              <a:lnSpc>
                <a:spcPts val="2400"/>
              </a:lnSpc>
              <a:spcAft>
                <a:spcPts val="0"/>
              </a:spcAft>
              <a:buFontTx/>
              <a:buNone/>
              <a:defRPr sz="2760" b="0" i="0" cap="all">
                <a:solidFill>
                  <a:schemeClr val="tx2"/>
                </a:solidFill>
                <a:latin typeface="Effra Light"/>
              </a:defRPr>
            </a:lvl4pPr>
            <a:lvl5pPr marL="0" indent="0">
              <a:lnSpc>
                <a:spcPts val="2400"/>
              </a:lnSpc>
              <a:spcAft>
                <a:spcPts val="0"/>
              </a:spcAft>
              <a:buFontTx/>
              <a:buNone/>
              <a:defRPr sz="2760" b="0" i="0" cap="all">
                <a:solidFill>
                  <a:schemeClr val="tx2"/>
                </a:solidFill>
                <a:latin typeface="Effra Light"/>
              </a:defRPr>
            </a:lvl5pPr>
            <a:lvl6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760" b="0" i="0" cap="all">
                <a:latin typeface="Effra Light"/>
                <a:cs typeface="Effra Light"/>
              </a:defRPr>
            </a:lvl6pPr>
            <a:lvl7pPr marL="0" indent="0">
              <a:lnSpc>
                <a:spcPts val="2800"/>
              </a:lnSpc>
              <a:spcAft>
                <a:spcPts val="400"/>
              </a:spcAft>
              <a:buFontTx/>
              <a:buNone/>
              <a:defRPr sz="2760" b="0" i="0" cap="all">
                <a:latin typeface="Effra Light"/>
                <a:cs typeface="Effra Light"/>
              </a:defRPr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91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Distributor Compliance Expectations   |   September 2018   |   Public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77724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97025"/>
            <a:ext cx="6855884" cy="5623560"/>
          </a:xfrm>
        </p:spPr>
        <p:txBody>
          <a:bodyPr rIns="18288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7313082" y="1597025"/>
            <a:ext cx="6860117" cy="5623560"/>
          </a:xfrm>
        </p:spPr>
        <p:txBody>
          <a:bodyPr rIns="18288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0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Distributor Compliance Expectations   |   September 2018   |   Public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77724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1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Distributor Compliance Expectations   |   September 2018   |  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0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0515600" y="0"/>
            <a:ext cx="4114800" cy="411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2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515600" y="4114800"/>
            <a:ext cx="4114800" cy="4114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2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415025" y="0"/>
            <a:ext cx="4114800" cy="8229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20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10515600" y="0"/>
            <a:ext cx="4114800" cy="4114800"/>
          </a:xfrm>
          <a:prstGeom prst="rect">
            <a:avLst/>
          </a:prstGeom>
          <a:noFill/>
        </p:spPr>
        <p:txBody>
          <a:bodyPr vert="horz" lIns="91440" tIns="45720" rIns="91440" bIns="45720">
            <a:normAutofit/>
          </a:bodyPr>
          <a:lstStyle>
            <a:lvl1pPr>
              <a:defRPr sz="1800" b="0" i="0">
                <a:solidFill>
                  <a:schemeClr val="tx2"/>
                </a:solidFill>
                <a:latin typeface="Effra Light"/>
                <a:cs typeface="Effra Light"/>
              </a:defRPr>
            </a:lvl1pPr>
          </a:lstStyle>
          <a:p>
            <a:r>
              <a:rPr lang="en-US" dirty="0"/>
              <a:t>Add photo or leave as solid Color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57200" y="415756"/>
            <a:ext cx="5257800" cy="228600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1534105"/>
            <a:ext cx="5257800" cy="434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7005380"/>
            <a:ext cx="5257800" cy="8616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tx2"/>
                </a:solidFill>
                <a:latin typeface="+mn-lt"/>
                <a:cs typeface="Effra Light"/>
              </a:defRPr>
            </a:lvl1pPr>
            <a:lvl2pPr>
              <a:lnSpc>
                <a:spcPct val="100000"/>
              </a:lnSpc>
              <a:defRPr sz="1800" b="1">
                <a:solidFill>
                  <a:schemeClr val="tx2"/>
                </a:solidFill>
                <a:latin typeface="+mn-lt"/>
              </a:defRPr>
            </a:lvl2pPr>
            <a:lvl3pPr>
              <a:lnSpc>
                <a:spcPct val="100000"/>
              </a:lnSpc>
              <a:defRPr sz="1800" b="0">
                <a:solidFill>
                  <a:schemeClr val="tx2"/>
                </a:solidFill>
                <a:latin typeface="+mn-lt"/>
              </a:defRPr>
            </a:lvl3pPr>
            <a:lvl4pPr>
              <a:lnSpc>
                <a:spcPct val="100000"/>
              </a:lnSpc>
              <a:defRPr sz="1800">
                <a:solidFill>
                  <a:schemeClr val="tx2"/>
                </a:solidFill>
                <a:latin typeface="+mn-lt"/>
              </a:defRPr>
            </a:lvl4pPr>
            <a:lvl5pPr>
              <a:lnSpc>
                <a:spcPct val="100000"/>
              </a:lnSpc>
              <a:defRPr sz="18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3227" y="6767864"/>
            <a:ext cx="3016081" cy="137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652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orient="horz" pos="1008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69231"/>
            <a:ext cx="11887200" cy="5257800"/>
          </a:xfrm>
        </p:spPr>
        <p:txBody>
          <a:bodyPr>
            <a:normAutofit/>
          </a:bodyPr>
          <a:lstStyle>
            <a:lvl1pPr>
              <a:defRPr sz="10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199" y="7006688"/>
            <a:ext cx="7315200" cy="890091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>
              <a:lnSpc>
                <a:spcPct val="100000"/>
              </a:lnSpc>
              <a:defRPr sz="1800" b="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sz="1800" b="1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defRPr sz="18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defRPr sz="180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57200" y="415921"/>
            <a:ext cx="4572000" cy="228600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FontTx/>
              <a:buNone/>
              <a:defRPr sz="1200" b="0" i="0" cap="none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4049" y="6766560"/>
            <a:ext cx="3016250" cy="137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34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orient="horz" pos="489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457200" y="457200"/>
            <a:ext cx="13716000" cy="6291072"/>
          </a:xfrm>
          <a:prstGeom prst="frame">
            <a:avLst>
              <a:gd name="adj1" fmla="val 181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847731"/>
            <a:ext cx="8686800" cy="5257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4049" y="6766560"/>
            <a:ext cx="3016250" cy="137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93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576" userDrawn="1">
          <p15:clr>
            <a:srgbClr val="FBAE40"/>
          </p15:clr>
        </p15:guide>
        <p15:guide id="2" pos="57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457200" y="457200"/>
            <a:ext cx="13715999" cy="6286500"/>
          </a:xfrm>
          <a:prstGeom prst="frame">
            <a:avLst>
              <a:gd name="adj1" fmla="val 1811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846757"/>
            <a:ext cx="8686800" cy="5257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4049" y="6766560"/>
            <a:ext cx="3016250" cy="137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13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orient="horz" pos="57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Distributor Compliance Expectations   |   September 2018   |   Public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777240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9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" y="7543800"/>
            <a:ext cx="9601199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0" dirty="0"/>
          </a:p>
        </p:txBody>
      </p:sp>
      <p:sp>
        <p:nvSpPr>
          <p:cNvPr id="25" name="Rectangle 24"/>
          <p:cNvSpPr/>
          <p:nvPr/>
        </p:nvSpPr>
        <p:spPr>
          <a:xfrm>
            <a:off x="9601200" y="7543800"/>
            <a:ext cx="5027085" cy="685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7873369"/>
            <a:ext cx="4572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7873369"/>
            <a:ext cx="8229600" cy="2286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tx1"/>
                </a:solidFill>
                <a:latin typeface="+mn-lt"/>
                <a:cs typeface="Effra"/>
              </a:defRPr>
            </a:lvl1pPr>
          </a:lstStyle>
          <a:p>
            <a:r>
              <a:rPr lang="en-US" dirty="0"/>
              <a:t>Distributor Compliance Expectations   |   September 2018   |   Public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7772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7025"/>
            <a:ext cx="13716000" cy="56235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 descr="med_logo_rgb_rev_REG_OL.em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0912" y="7517215"/>
            <a:ext cx="1860550" cy="84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1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hf hdr="0" dt="0"/>
  <p:txStyles>
    <p:titleStyle>
      <a:lvl1pPr algn="l" defTabSz="548457" rtl="0" eaLnBrk="1" latinLnBrk="0" hangingPunct="1">
        <a:lnSpc>
          <a:spcPct val="85000"/>
        </a:lnSpc>
        <a:spcBef>
          <a:spcPct val="0"/>
        </a:spcBef>
        <a:buNone/>
        <a:defRPr sz="2800" b="1" i="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548457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228600" algn="l" defTabSz="548457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Wingdings" charset="2"/>
        <a:buChar char="§"/>
        <a:defRPr sz="20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685800" indent="-228600" algn="l" defTabSz="548457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Wingdings" charset="2"/>
        <a:buChar char="§"/>
        <a:defRPr sz="1800" kern="1200" baseline="0">
          <a:solidFill>
            <a:schemeClr val="accent3"/>
          </a:solidFill>
          <a:latin typeface="+mn-lt"/>
          <a:ea typeface="+mn-ea"/>
          <a:cs typeface="+mn-cs"/>
        </a:defRPr>
      </a:lvl3pPr>
      <a:lvl4pPr marL="914400" indent="-228600" algn="l" defTabSz="548457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27013" algn="l" defTabSz="54845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Effra" panose="02000506080000020004" pitchFamily="2" charset="0"/>
        <a:buChar char="–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370013" indent="-225425" algn="l" defTabSz="54845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Effra" panose="02000506080000020004" pitchFamily="2" charset="0"/>
        <a:buChar char="–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597025" indent="-227013" algn="l" defTabSz="54845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Effra" panose="02000506080000020004" pitchFamily="2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4113428" indent="-274229" algn="l" defTabSz="54845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1886" indent="-274229" algn="l" defTabSz="54845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457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914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371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828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286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743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200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7657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88" userDrawn="1">
          <p15:clr>
            <a:srgbClr val="F26B43"/>
          </p15:clr>
        </p15:guide>
        <p15:guide id="1" pos="4608" userDrawn="1">
          <p15:clr>
            <a:srgbClr val="F26B43"/>
          </p15:clr>
        </p15:guide>
        <p15:guide id="2" orient="horz" pos="1056" userDrawn="1">
          <p15:clr>
            <a:srgbClr val="F26B43"/>
          </p15:clr>
        </p15:guide>
        <p15:guide id="3" orient="horz" pos="5061" userDrawn="1">
          <p15:clr>
            <a:srgbClr val="F26B43"/>
          </p15:clr>
        </p15:guide>
        <p15:guide id="4" orient="horz" pos="4464" userDrawn="1">
          <p15:clr>
            <a:srgbClr val="F26B43"/>
          </p15:clr>
        </p15:guide>
        <p15:guide id="5" pos="7488" userDrawn="1">
          <p15:clr>
            <a:srgbClr val="F26B43"/>
          </p15:clr>
        </p15:guide>
        <p15:guide id="6" pos="1728" userDrawn="1">
          <p15:clr>
            <a:srgbClr val="F26B43"/>
          </p15:clr>
        </p15:guide>
        <p15:guide id="7" pos="288" userDrawn="1">
          <p15:clr>
            <a:srgbClr val="F26B43"/>
          </p15:clr>
        </p15:guide>
        <p15:guide id="8" pos="8928" userDrawn="1">
          <p15:clr>
            <a:srgbClr val="F26B43"/>
          </p15:clr>
        </p15:guide>
        <p15:guide id="9" pos="6048" userDrawn="1">
          <p15:clr>
            <a:srgbClr val="F26B43"/>
          </p15:clr>
        </p15:guide>
        <p15:guide id="10" pos="316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34105"/>
            <a:ext cx="5486400" cy="548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32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9" r:id="rId2"/>
    <p:sldLayoutId id="2147483697" r:id="rId3"/>
    <p:sldLayoutId id="2147483698" r:id="rId4"/>
  </p:sldLayoutIdLst>
  <p:hf hdr="0" dt="0"/>
  <p:txStyles>
    <p:titleStyle>
      <a:lvl1pPr algn="l" defTabSz="548457" rtl="0" eaLnBrk="1" latinLnBrk="0" hangingPunct="1">
        <a:lnSpc>
          <a:spcPct val="85000"/>
        </a:lnSpc>
        <a:spcBef>
          <a:spcPct val="0"/>
        </a:spcBef>
        <a:buNone/>
        <a:defRPr sz="5200" b="1" i="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48457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5200" b="1" i="0" kern="1200" cap="all" baseline="0">
          <a:solidFill>
            <a:schemeClr val="tx1"/>
          </a:solidFill>
          <a:latin typeface="Effra"/>
          <a:ea typeface="+mn-ea"/>
          <a:cs typeface="+mn-cs"/>
        </a:defRPr>
      </a:lvl1pPr>
      <a:lvl2pPr marL="0" indent="0" algn="l" defTabSz="548457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5200" b="0" i="0" kern="1200" cap="all">
          <a:solidFill>
            <a:schemeClr val="tx1"/>
          </a:solidFill>
          <a:latin typeface="Effra Light"/>
          <a:ea typeface="+mn-ea"/>
          <a:cs typeface="Effra"/>
        </a:defRPr>
      </a:lvl2pPr>
      <a:lvl3pPr marL="0" indent="0" algn="l" defTabSz="548457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5200" b="1" i="0" kern="1200" cap="all" baseline="0">
          <a:solidFill>
            <a:schemeClr val="tx2"/>
          </a:solidFill>
          <a:latin typeface="Effra"/>
          <a:ea typeface="+mn-ea"/>
          <a:cs typeface="Effra"/>
        </a:defRPr>
      </a:lvl3pPr>
      <a:lvl4pPr marL="0" indent="0" algn="l" defTabSz="548457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5200" b="0" i="0" kern="1200" cap="all">
          <a:solidFill>
            <a:schemeClr val="tx2"/>
          </a:solidFill>
          <a:latin typeface="Effra Light"/>
          <a:ea typeface="+mn-ea"/>
          <a:cs typeface="Effra Light"/>
        </a:defRPr>
      </a:lvl4pPr>
      <a:lvl5pPr marL="0" indent="0" algn="l" defTabSz="548457" rtl="0" eaLnBrk="1" latinLnBrk="0" hangingPunct="1">
        <a:lnSpc>
          <a:spcPct val="66000"/>
        </a:lnSpc>
        <a:spcBef>
          <a:spcPts val="0"/>
        </a:spcBef>
        <a:spcAft>
          <a:spcPts val="0"/>
        </a:spcAft>
        <a:buFontTx/>
        <a:buNone/>
        <a:defRPr sz="5200" b="0" i="0" kern="1200" cap="all" baseline="0">
          <a:solidFill>
            <a:schemeClr val="accent2"/>
          </a:solidFill>
          <a:latin typeface="Effra"/>
          <a:ea typeface="+mn-ea"/>
          <a:cs typeface="Effra"/>
        </a:defRPr>
      </a:lvl5pPr>
      <a:lvl6pPr marL="0" indent="0" algn="l" defTabSz="548457" rtl="0" eaLnBrk="1" latinLnBrk="0" hangingPunct="1">
        <a:lnSpc>
          <a:spcPts val="1800"/>
        </a:lnSpc>
        <a:spcBef>
          <a:spcPts val="0"/>
        </a:spcBef>
        <a:spcAft>
          <a:spcPts val="0"/>
        </a:spcAft>
        <a:buFontTx/>
        <a:buNone/>
        <a:defRPr sz="1800" b="0" i="0" kern="1200" cap="all">
          <a:solidFill>
            <a:schemeClr val="tx2"/>
          </a:solidFill>
          <a:latin typeface="Effra"/>
          <a:ea typeface="+mn-ea"/>
          <a:cs typeface="Effra"/>
        </a:defRPr>
      </a:lvl6pPr>
      <a:lvl7pPr marL="0" indent="0" algn="l" defTabSz="548457" rtl="0" eaLnBrk="1" latinLnBrk="0" hangingPunct="1">
        <a:lnSpc>
          <a:spcPts val="1800"/>
        </a:lnSpc>
        <a:spcBef>
          <a:spcPts val="0"/>
        </a:spcBef>
        <a:spcAft>
          <a:spcPts val="0"/>
        </a:spcAft>
        <a:buFontTx/>
        <a:buNone/>
        <a:defRPr sz="1800" b="0" i="0" kern="1200" cap="all">
          <a:solidFill>
            <a:schemeClr val="tx2"/>
          </a:solidFill>
          <a:latin typeface="Effra"/>
          <a:ea typeface="+mn-ea"/>
          <a:cs typeface="Effra"/>
        </a:defRPr>
      </a:lvl7pPr>
      <a:lvl8pPr marL="4113428" indent="-274229" algn="l" defTabSz="54845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1886" indent="-274229" algn="l" defTabSz="54845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457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914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371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828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286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743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200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7657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  <p15:guide id="4" pos="892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" y="7543800"/>
            <a:ext cx="9601199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0" dirty="0"/>
          </a:p>
        </p:txBody>
      </p:sp>
      <p:sp>
        <p:nvSpPr>
          <p:cNvPr id="25" name="Rectangle 24"/>
          <p:cNvSpPr/>
          <p:nvPr/>
        </p:nvSpPr>
        <p:spPr>
          <a:xfrm>
            <a:off x="9601200" y="7543800"/>
            <a:ext cx="5027085" cy="685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7873369"/>
            <a:ext cx="4572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3032E39-2DD7-6341-87B9-9AB98FE36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7873369"/>
            <a:ext cx="8229600" cy="2286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tx1"/>
                </a:solidFill>
                <a:latin typeface="+mn-lt"/>
                <a:cs typeface="Effra"/>
              </a:defRPr>
            </a:lvl1pPr>
          </a:lstStyle>
          <a:p>
            <a:r>
              <a:rPr lang="en-US" dirty="0"/>
              <a:t>Distributor Compliance Expectations   |   September 2018   |   Public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7772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7025"/>
            <a:ext cx="13716000" cy="56235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 descr="med_logo_rgb_rev_REG_OL.em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0912" y="7517215"/>
            <a:ext cx="1860550" cy="84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9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defTabSz="548457" rtl="0" eaLnBrk="1" latinLnBrk="0" hangingPunct="1">
        <a:lnSpc>
          <a:spcPct val="85000"/>
        </a:lnSpc>
        <a:spcBef>
          <a:spcPct val="0"/>
        </a:spcBef>
        <a:buNone/>
        <a:defRPr sz="2800" b="1" i="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548457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228600" algn="l" defTabSz="548457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Wingdings" charset="2"/>
        <a:buChar char="§"/>
        <a:defRPr sz="20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685800" indent="-228600" algn="l" defTabSz="548457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Wingdings" charset="2"/>
        <a:buChar char="§"/>
        <a:defRPr sz="1800" kern="1200" baseline="0">
          <a:solidFill>
            <a:schemeClr val="accent3"/>
          </a:solidFill>
          <a:latin typeface="+mn-lt"/>
          <a:ea typeface="+mn-ea"/>
          <a:cs typeface="+mn-cs"/>
        </a:defRPr>
      </a:lvl3pPr>
      <a:lvl4pPr marL="914400" indent="-228600" algn="l" defTabSz="548457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27013" algn="l" defTabSz="54845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Effra" panose="02000506080000020004" pitchFamily="2" charset="0"/>
        <a:buChar char="–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370013" indent="-225425" algn="l" defTabSz="54845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Effra" panose="02000506080000020004" pitchFamily="2" charset="0"/>
        <a:buChar char="–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597025" indent="-227013" algn="l" defTabSz="54845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Effra" panose="02000506080000020004" pitchFamily="2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4113428" indent="-274229" algn="l" defTabSz="54845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1886" indent="-274229" algn="l" defTabSz="54845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457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914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371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828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286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743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200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7657" algn="l" defTabSz="54845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88">
          <p15:clr>
            <a:srgbClr val="F26B43"/>
          </p15:clr>
        </p15:guide>
        <p15:guide id="1" pos="4608">
          <p15:clr>
            <a:srgbClr val="F26B43"/>
          </p15:clr>
        </p15:guide>
        <p15:guide id="2" orient="horz" pos="1056">
          <p15:clr>
            <a:srgbClr val="F26B43"/>
          </p15:clr>
        </p15:guide>
        <p15:guide id="3" orient="horz" pos="5061">
          <p15:clr>
            <a:srgbClr val="F26B43"/>
          </p15:clr>
        </p15:guide>
        <p15:guide id="4" orient="horz" pos="4464">
          <p15:clr>
            <a:srgbClr val="F26B43"/>
          </p15:clr>
        </p15:guide>
        <p15:guide id="5" pos="7488">
          <p15:clr>
            <a:srgbClr val="F26B43"/>
          </p15:clr>
        </p15:guide>
        <p15:guide id="6" pos="1728">
          <p15:clr>
            <a:srgbClr val="F26B43"/>
          </p15:clr>
        </p15:guide>
        <p15:guide id="7" pos="288">
          <p15:clr>
            <a:srgbClr val="F26B43"/>
          </p15:clr>
        </p15:guide>
        <p15:guide id="8" pos="8928">
          <p15:clr>
            <a:srgbClr val="F26B43"/>
          </p15:clr>
        </p15:guide>
        <p15:guide id="9" pos="6048">
          <p15:clr>
            <a:srgbClr val="F26B43"/>
          </p15:clr>
        </p15:guide>
        <p15:guide id="10" pos="31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p.medtronic.com/extregistration/login/showLogin?appName=MPX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iceyourconcernline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624" y="2057400"/>
            <a:ext cx="6092457" cy="3852904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rgbClr val="FFFF00"/>
                </a:solidFill>
              </a:rPr>
              <a:t>Expectativas de cumplimiento del distribuidor</a:t>
            </a:r>
            <a:br>
              <a:rPr lang="es-ES" sz="48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br>
              <a:rPr lang="es-ES" sz="44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es-ES" sz="4400" b="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BFB2F0-7A60-4CC4-A7C3-167CD284C061}"/>
              </a:ext>
            </a:extLst>
          </p:cNvPr>
          <p:cNvSpPr txBox="1">
            <a:spLocks/>
          </p:cNvSpPr>
          <p:nvPr/>
        </p:nvSpPr>
        <p:spPr>
          <a:xfrm>
            <a:off x="428624" y="7570785"/>
            <a:ext cx="5791200" cy="258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b="0" i="0" kern="1200" cap="all" baseline="0">
                <a:solidFill>
                  <a:schemeClr val="tx2"/>
                </a:solidFill>
                <a:latin typeface="+mn-lt"/>
                <a:ea typeface="+mn-ea"/>
                <a:cs typeface="Effra Light"/>
              </a:defRPr>
            </a:lvl1pPr>
            <a:lvl2pPr marL="0" indent="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b="1" i="0" kern="1200" cap="all">
                <a:solidFill>
                  <a:schemeClr val="tx2"/>
                </a:solidFill>
                <a:latin typeface="+mn-lt"/>
                <a:ea typeface="+mn-ea"/>
                <a:cs typeface="Effra"/>
              </a:defRPr>
            </a:lvl2pPr>
            <a:lvl3pPr marL="0" indent="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b="0" i="0" kern="1200" cap="all" baseline="0">
                <a:solidFill>
                  <a:schemeClr val="tx2"/>
                </a:solidFill>
                <a:latin typeface="+mn-lt"/>
                <a:ea typeface="+mn-ea"/>
                <a:cs typeface="Effra"/>
              </a:defRPr>
            </a:lvl3pPr>
            <a:lvl4pPr marL="0" indent="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b="0" i="0" kern="1200" cap="all">
                <a:solidFill>
                  <a:schemeClr val="tx2"/>
                </a:solidFill>
                <a:latin typeface="+mn-lt"/>
                <a:ea typeface="+mn-ea"/>
                <a:cs typeface="Effra Light"/>
              </a:defRPr>
            </a:lvl4pPr>
            <a:lvl5pPr marL="0" indent="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b="0" i="0" kern="1200" cap="all" baseline="0">
                <a:solidFill>
                  <a:schemeClr val="tx2"/>
                </a:solidFill>
                <a:latin typeface="+mn-lt"/>
                <a:ea typeface="+mn-ea"/>
                <a:cs typeface="Effra"/>
              </a:defRPr>
            </a:lvl5pPr>
            <a:lvl6pPr marL="0" indent="0" algn="l" defTabSz="548457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b="0" i="0" kern="1200" cap="all">
                <a:solidFill>
                  <a:schemeClr val="tx2"/>
                </a:solidFill>
                <a:latin typeface="Effra"/>
                <a:ea typeface="+mn-ea"/>
                <a:cs typeface="Effra"/>
              </a:defRPr>
            </a:lvl6pPr>
            <a:lvl7pPr marL="0" indent="0" algn="l" defTabSz="548457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b="0" i="0" kern="1200" cap="all">
                <a:solidFill>
                  <a:schemeClr val="tx2"/>
                </a:solidFill>
                <a:latin typeface="Effra"/>
                <a:ea typeface="+mn-ea"/>
                <a:cs typeface="Effra"/>
              </a:defRPr>
            </a:lvl7pPr>
            <a:lvl8pPr marL="4113428" indent="-274229" algn="l" defTabSz="548457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1886" indent="-274229" algn="l" defTabSz="548457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2" indent="0" algn="l" defTabSz="548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cap="all" normalizeH="0" baseline="0" noProof="0" dirty="0">
                <a:ln>
                  <a:noFill/>
                </a:ln>
                <a:solidFill>
                  <a:srgbClr val="71C5E8"/>
                </a:solidFill>
                <a:uLnTx/>
                <a:uFillTx/>
                <a:latin typeface="Effra"/>
                <a:ea typeface="+mn-ea"/>
              </a:rPr>
              <a:t>NOMBRE DEL </a:t>
            </a:r>
            <a:r>
              <a:rPr lang="es-ES" sz="1400" dirty="0">
                <a:solidFill>
                  <a:srgbClr val="71C5E8"/>
                </a:solidFill>
                <a:latin typeface="Effra"/>
              </a:rPr>
              <a:t>DRO</a:t>
            </a:r>
            <a:endParaRPr kumimoji="0" lang="es-ES" sz="1400" b="0" i="0" u="none" strike="noStrike" cap="all" normalizeH="0" baseline="0" noProof="0" dirty="0">
              <a:ln>
                <a:noFill/>
              </a:ln>
              <a:solidFill>
                <a:srgbClr val="71C5E8"/>
              </a:solidFill>
              <a:uLnTx/>
              <a:uFillTx/>
              <a:latin typeface="Effra"/>
              <a:ea typeface="+mn-ea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DFCC103-9FDD-4FCC-B705-E691809FECFE}"/>
              </a:ext>
            </a:extLst>
          </p:cNvPr>
          <p:cNvSpPr txBox="1">
            <a:spLocks/>
          </p:cNvSpPr>
          <p:nvPr/>
        </p:nvSpPr>
        <p:spPr>
          <a:xfrm>
            <a:off x="428624" y="400078"/>
            <a:ext cx="3109914" cy="1619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457029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4300" b="1" i="0" kern="1200" cap="all">
                <a:solidFill>
                  <a:schemeClr val="tx1"/>
                </a:solidFill>
                <a:latin typeface="Effra"/>
                <a:ea typeface="+mj-ea"/>
                <a:cs typeface="+mj-cs"/>
              </a:defRPr>
            </a:lvl1pPr>
          </a:lstStyle>
          <a:p>
            <a:pPr marL="0" marR="0" lvl="0" indent="0" algn="l" defTabSz="457029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cap="all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Effra"/>
                <a:ea typeface="+mj-ea"/>
                <a:cs typeface="+mj-cs"/>
              </a:rPr>
              <a:t>Septiembre de 2018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F78DF9DF-10E9-423E-939C-7ED86F8B043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45658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386881"/>
          </a:xfrm>
        </p:spPr>
        <p:txBody>
          <a:bodyPr/>
          <a:lstStyle/>
          <a:p>
            <a:r>
              <a:rPr lang="es-ES"/>
              <a:t>Libros y registros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/>
              <a:t>Expectativas de </a:t>
            </a:r>
            <a:r>
              <a:rPr lang="es-ES" i="1" dirty="0">
                <a:solidFill>
                  <a:srgbClr val="FFFFFF"/>
                </a:solidFill>
              </a:rPr>
              <a:t>compliance</a:t>
            </a:r>
            <a:r>
              <a:rPr lang="es-ES" dirty="0"/>
              <a:t>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3A80D-8B36-4DAE-B9FD-77D3B1BD6724}"/>
              </a:ext>
            </a:extLst>
          </p:cNvPr>
          <p:cNvSpPr txBox="1"/>
          <p:nvPr/>
        </p:nvSpPr>
        <p:spPr>
          <a:xfrm>
            <a:off x="7451833" y="807504"/>
            <a:ext cx="6232635" cy="522961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latin typeface="Effra"/>
                <a:cs typeface="Effra"/>
              </a:rPr>
              <a:t>Puntos a tener en cuenta</a:t>
            </a:r>
          </a:p>
          <a:p>
            <a:pPr>
              <a:lnSpc>
                <a:spcPts val="3200"/>
              </a:lnSpc>
            </a:pPr>
            <a:endParaRPr lang="en-US" sz="1800" dirty="0">
              <a:latin typeface="Effra"/>
              <a:cs typeface="Effra"/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¿Tiene personal contable cualificado para mantener sus registros financieros?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¿Es consciente del requisito de proporcionar acceso total a los registros relacionados con Medtronic previa solicitud?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¿Le han pedido que envíe un informe del inventario y las ventas en el mercado por unidades de productos y, si así fuera, ha enviado dicha información de forma puntual?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¿Tiene alguna forma de separar los registros de las transacciones de Medtronic?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6E8EE7-EEEC-4090-BF76-4E6A6133E7AF}"/>
              </a:ext>
            </a:extLst>
          </p:cNvPr>
          <p:cNvSpPr txBox="1"/>
          <p:nvPr/>
        </p:nvSpPr>
        <p:spPr>
          <a:xfrm>
            <a:off x="693683" y="807504"/>
            <a:ext cx="6390289" cy="5229614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Elementos clave</a:t>
            </a:r>
          </a:p>
          <a:p>
            <a:pPr>
              <a:lnSpc>
                <a:spcPts val="3200"/>
              </a:lnSpc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Effra"/>
              <a:cs typeface="Effra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Mantener registros completos y exactos que incluyan la documentación justificativa relativa a todas las transacciones relacionadas con: </a:t>
            </a:r>
          </a:p>
          <a:p>
            <a:pPr marL="834207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La compra, venta y comercialización de los productos de Medtronic.</a:t>
            </a:r>
          </a:p>
          <a:p>
            <a:pPr marL="834207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Las transacciones relacionadas con el profesional de la salud (patrocinios, servicios de consultoría, regalos).</a:t>
            </a:r>
          </a:p>
          <a:p>
            <a:pPr marL="834207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Cualquier otra transferencia de valor proporcionada a los clientes. 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Facilitar a Medtronic (o a su representante designado) acceso total e ilimitado. 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Enviar un inventario y un informe de ventas en el mercado por unidades en productos previa petición.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9C1EB-257C-4220-B1F9-A501258B8041}"/>
              </a:ext>
            </a:extLst>
          </p:cNvPr>
          <p:cNvSpPr txBox="1"/>
          <p:nvPr/>
        </p:nvSpPr>
        <p:spPr>
          <a:xfrm>
            <a:off x="685800" y="6182590"/>
            <a:ext cx="3434255" cy="12762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0" rIns="365760" bIns="0" rtlCol="0" anchor="ctr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MATERIALES DE REFERENCIA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7A4110-2A9A-4D80-84B5-BFFFF78D4686}"/>
              </a:ext>
            </a:extLst>
          </p:cNvPr>
          <p:cNvSpPr txBox="1"/>
          <p:nvPr/>
        </p:nvSpPr>
        <p:spPr>
          <a:xfrm>
            <a:off x="4150528" y="6182590"/>
            <a:ext cx="9533940" cy="12762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91440" rIns="365760" bIns="91440" rtlCol="0" anchor="ctr" anchorCtr="0">
            <a:noAutofit/>
          </a:bodyPr>
          <a:lstStyle/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Formulario de reembolso de gastos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Formulario de solicitud de modelos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Contrato de patrocinio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Contrato de consultoría. Carta de notificación al empleador del profesional sanitario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Qué hacer y qué no</a:t>
            </a:r>
          </a:p>
        </p:txBody>
      </p:sp>
    </p:spTree>
    <p:extLst>
      <p:ext uri="{BB962C8B-B14F-4D97-AF65-F5344CB8AC3E}">
        <p14:creationId xmlns:p14="http://schemas.microsoft.com/office/powerpoint/2010/main" val="110604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386881"/>
          </a:xfrm>
        </p:spPr>
        <p:txBody>
          <a:bodyPr/>
          <a:lstStyle/>
          <a:p>
            <a:r>
              <a:rPr lang="es-ES"/>
              <a:t>Comunicación de problemas de calidad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/>
              <a:t>Expectativas de </a:t>
            </a:r>
            <a:r>
              <a:rPr lang="es-ES" i="1" dirty="0">
                <a:solidFill>
                  <a:srgbClr val="FFFFFF"/>
                </a:solidFill>
              </a:rPr>
              <a:t>compliance</a:t>
            </a:r>
            <a:r>
              <a:rPr lang="es-ES" dirty="0"/>
              <a:t>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3A80D-8B36-4DAE-B9FD-77D3B1BD6724}"/>
              </a:ext>
            </a:extLst>
          </p:cNvPr>
          <p:cNvSpPr txBox="1"/>
          <p:nvPr/>
        </p:nvSpPr>
        <p:spPr>
          <a:xfrm>
            <a:off x="7451833" y="942763"/>
            <a:ext cx="6232635" cy="516709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latin typeface="Effra"/>
                <a:cs typeface="Effra"/>
              </a:rPr>
              <a:t>Puntos a tener en cuenta</a:t>
            </a:r>
          </a:p>
          <a:p>
            <a:pPr>
              <a:lnSpc>
                <a:spcPts val="3200"/>
              </a:lnSpc>
            </a:pPr>
            <a:endParaRPr lang="en-US" sz="1800" dirty="0">
              <a:latin typeface="Effra"/>
              <a:cs typeface="Effra"/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¿Está familiarizado con las herramientas de comunicación de reclamaciones?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¿Ha formado a sus empleados en los requisitos normativos y de calidad?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¿Promueve un uso diferente del etiquetado o de las instrucciones del fabricante?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¿Cumplen sus instalaciones de almacenamiento nuestros requisitos?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¿Utiliza un sistema de seguimiento de productos?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¿Ha tomado alguna medida correctiva de campo exigida por Medtronic?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6E8EE7-EEEC-4090-BF76-4E6A6133E7AF}"/>
              </a:ext>
            </a:extLst>
          </p:cNvPr>
          <p:cNvSpPr txBox="1"/>
          <p:nvPr/>
        </p:nvSpPr>
        <p:spPr>
          <a:xfrm>
            <a:off x="693683" y="942762"/>
            <a:ext cx="6390289" cy="5167091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Elementos clave</a:t>
            </a:r>
          </a:p>
          <a:p>
            <a:pPr>
              <a:lnSpc>
                <a:spcPts val="3200"/>
              </a:lnSpc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Effra"/>
              <a:cs typeface="Effra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Notificar a Medtronic cualquier reclamación sobre productos, en un plazo máximo de 48 horas a través de la herramienta </a:t>
            </a:r>
            <a:r>
              <a:rPr lang="es-ES" sz="1800" dirty="0" err="1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mPXR</a:t>
            </a: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Tomar cualquier medida correctiva de campo exigida por Medtronic.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Garantizar la rastreabilidad del producto.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 alterar el embalaje ni </a:t>
            </a:r>
            <a:r>
              <a:rPr lang="es-ES" sz="1800" dirty="0" err="1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reetiquetar</a:t>
            </a: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el producto y almacenarlo en las condiciones especificadas.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 promover un uso diferente del etiquetado o de las instrucciones del fabricante.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9C1EB-257C-4220-B1F9-A501258B8041}"/>
              </a:ext>
            </a:extLst>
          </p:cNvPr>
          <p:cNvSpPr txBox="1"/>
          <p:nvPr/>
        </p:nvSpPr>
        <p:spPr>
          <a:xfrm>
            <a:off x="685800" y="6255327"/>
            <a:ext cx="3434255" cy="11439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0" rIns="365760" bIns="0" rtlCol="0" anchor="ctr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MATERIALES DE REFERENCIA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7A4110-2A9A-4D80-84B5-BFFFF78D4686}"/>
              </a:ext>
            </a:extLst>
          </p:cNvPr>
          <p:cNvSpPr txBox="1"/>
          <p:nvPr/>
        </p:nvSpPr>
        <p:spPr>
          <a:xfrm>
            <a:off x="4150528" y="6255327"/>
            <a:ext cx="9533940" cy="11439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91440" rIns="365760" bIns="91440" rtlCol="0" anchor="ctr" anchorCtr="0">
            <a:noAutofit/>
          </a:bodyPr>
          <a:lstStyle/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Directrices de calidad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Herramienta de comunicación para reclamaciones sobre productos: </a:t>
            </a: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  <a:hlinkClick r:id="rId2"/>
              </a:rPr>
              <a:t>https://wwwp.medtronic.com/extregistration/login/showLogin?appName=MPXR</a:t>
            </a:r>
          </a:p>
          <a:p>
            <a:pPr>
              <a:lnSpc>
                <a:spcPts val="1900"/>
              </a:lnSpc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Effra"/>
              <a:cs typeface="Effra"/>
            </a:endParaRPr>
          </a:p>
        </p:txBody>
      </p:sp>
    </p:spTree>
    <p:extLst>
      <p:ext uri="{BB962C8B-B14F-4D97-AF65-F5344CB8AC3E}">
        <p14:creationId xmlns:p14="http://schemas.microsoft.com/office/powerpoint/2010/main" val="407655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386881"/>
          </a:xfrm>
        </p:spPr>
        <p:txBody>
          <a:bodyPr/>
          <a:lstStyle/>
          <a:p>
            <a:r>
              <a:rPr lang="es-ES"/>
              <a:t>CONFLICTOS DE INTERESES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Expectativas de cumplimiento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3A80D-8B36-4DAE-B9FD-77D3B1BD6724}"/>
              </a:ext>
            </a:extLst>
          </p:cNvPr>
          <p:cNvSpPr txBox="1"/>
          <p:nvPr/>
        </p:nvSpPr>
        <p:spPr>
          <a:xfrm>
            <a:off x="7451833" y="942763"/>
            <a:ext cx="6232635" cy="47223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latin typeface="Effra"/>
                <a:cs typeface="Effra"/>
              </a:rPr>
              <a:t>Puntos a tener en cuenta</a:t>
            </a:r>
            <a:endParaRPr lang="en-US" sz="1800" dirty="0">
              <a:latin typeface="Effra"/>
              <a:cs typeface="Effra"/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¿Está familiarizado con lo que constituye un conflicto de intereses? 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¿Es consciente de posibles conflictos de intereses entre usted y sus clientes o entre usted y Medtronic?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¿Capacita a sus empleados y subdistribuidores en conflictos de intereses?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¿Ha informado a Medtronic sobre cualquier conflicto de intereses real o potencial?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¿Conoce el teléfono de asistencia </a:t>
            </a:r>
            <a:r>
              <a:rPr lang="es-ES" sz="1800" dirty="0" err="1">
                <a:cs typeface="Arial" panose="020B0604020202020204" pitchFamily="34" charset="0"/>
              </a:rPr>
              <a:t>Voice</a:t>
            </a:r>
            <a:r>
              <a:rPr lang="es-ES" sz="1800" dirty="0">
                <a:cs typeface="Arial" panose="020B0604020202020204" pitchFamily="34" charset="0"/>
              </a:rPr>
              <a:t> </a:t>
            </a:r>
            <a:r>
              <a:rPr lang="es-ES" sz="1800" dirty="0" err="1">
                <a:cs typeface="Arial" panose="020B0604020202020204" pitchFamily="34" charset="0"/>
              </a:rPr>
              <a:t>Your</a:t>
            </a:r>
            <a:r>
              <a:rPr lang="es-ES" sz="1800" dirty="0">
                <a:cs typeface="Arial" panose="020B0604020202020204" pitchFamily="34" charset="0"/>
              </a:rPr>
              <a:t> </a:t>
            </a:r>
            <a:r>
              <a:rPr lang="es-ES" sz="1800" dirty="0" err="1">
                <a:cs typeface="Arial" panose="020B0604020202020204" pitchFamily="34" charset="0"/>
              </a:rPr>
              <a:t>Concern</a:t>
            </a:r>
            <a:r>
              <a:rPr lang="es-ES" sz="1800" dirty="0"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6E8EE7-EEEC-4090-BF76-4E6A6133E7AF}"/>
              </a:ext>
            </a:extLst>
          </p:cNvPr>
          <p:cNvSpPr txBox="1"/>
          <p:nvPr/>
        </p:nvSpPr>
        <p:spPr>
          <a:xfrm>
            <a:off x="693683" y="942763"/>
            <a:ext cx="6390289" cy="4722322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Elementos clave</a:t>
            </a:r>
          </a:p>
          <a:p>
            <a:pPr>
              <a:lnSpc>
                <a:spcPts val="3200"/>
              </a:lnSpc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Effra"/>
              <a:cs typeface="Effra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Revelar las relaciones personales con los clientes, funcionarios públicos o empleados de Medtronic.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Revelar las relaciones comerciales (además de las necesarias para cumplir los requisitos contractuales con Medtronic) con clientes, funcionarios públicos o empleados de Medtronic. 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Revelar propiedades, otros intereses de inversión o cualquier compensación recibida de un cliente.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Revelar la información relativa a cualquier situación que pueda presentar un conflicto de intereses real o aparente.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9C1EB-257C-4220-B1F9-A501258B8041}"/>
              </a:ext>
            </a:extLst>
          </p:cNvPr>
          <p:cNvSpPr txBox="1"/>
          <p:nvPr/>
        </p:nvSpPr>
        <p:spPr>
          <a:xfrm>
            <a:off x="685800" y="5887877"/>
            <a:ext cx="3434255" cy="15114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0" rIns="365760" bIns="0" rtlCol="0" anchor="ctr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MATERIALES DE REFERENCIA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7A4110-2A9A-4D80-84B5-BFFFF78D4686}"/>
              </a:ext>
            </a:extLst>
          </p:cNvPr>
          <p:cNvSpPr txBox="1"/>
          <p:nvPr/>
        </p:nvSpPr>
        <p:spPr>
          <a:xfrm>
            <a:off x="4150528" y="5887877"/>
            <a:ext cx="9533940" cy="15114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91440" rIns="365760" bIns="91440" rtlCol="0" anchor="ctr" anchorCtr="0">
            <a:noAutofit/>
          </a:bodyPr>
          <a:lstStyle/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cs typeface="Effra"/>
              </a:rPr>
              <a:t>Qué hacer y qué no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cs typeface="Effra"/>
              </a:rPr>
              <a:t>Declaración de conflicto de intereses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cs typeface="Effra"/>
              </a:rPr>
              <a:t>Formulario de asistencia a la formación para empleados del distribuidor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 u="sng">
                <a:solidFill>
                  <a:schemeClr val="bg2">
                    <a:lumMod val="50000"/>
                  </a:schemeClr>
                </a:solidFill>
                <a:cs typeface="Effra"/>
              </a:rPr>
              <a:t>www.voiceyourconcernline.com</a:t>
            </a:r>
          </a:p>
        </p:txBody>
      </p:sp>
    </p:spTree>
    <p:extLst>
      <p:ext uri="{BB962C8B-B14F-4D97-AF65-F5344CB8AC3E}">
        <p14:creationId xmlns:p14="http://schemas.microsoft.com/office/powerpoint/2010/main" val="1268026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875" y="2539733"/>
            <a:ext cx="8786649" cy="1405415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Final de la conversación</a:t>
            </a:r>
          </a:p>
        </p:txBody>
      </p:sp>
    </p:spTree>
    <p:extLst>
      <p:ext uri="{BB962C8B-B14F-4D97-AF65-F5344CB8AC3E}">
        <p14:creationId xmlns:p14="http://schemas.microsoft.com/office/powerpoint/2010/main" val="132762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Últimas ideas</a:t>
            </a:r>
            <a:br>
              <a:rPr lang="es-ES"/>
            </a:b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Expectativas de cumplimiento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377C3ECA-7A40-47CB-8B31-6210FD16A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4937" y="3007663"/>
            <a:ext cx="6583276" cy="3877985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  <a:extLst/>
        </p:spPr>
        <p:txBody>
          <a:bodyPr wrap="square" lIns="182880" tIns="91440" rIns="182880" bIns="91440">
            <a:spAutoFit/>
          </a:bodyPr>
          <a:lstStyle/>
          <a:p>
            <a:pPr algn="just" defTabSz="456920"/>
            <a:r>
              <a:rPr lang="es-ES" sz="2000" b="1" dirty="0">
                <a:solidFill>
                  <a:schemeClr val="bg2">
                    <a:lumMod val="75000"/>
                  </a:schemeClr>
                </a:solidFill>
              </a:rPr>
              <a:t>NUESTRA COLABORACIÓN ES MUY IMPORTANTE PARA NOSOTROS</a:t>
            </a:r>
          </a:p>
          <a:p>
            <a:pPr algn="just" defTabSz="456920"/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  <a:p>
            <a:pPr defTabSz="456920"/>
            <a:r>
              <a:rPr lang="es-ES" sz="1800" dirty="0">
                <a:solidFill>
                  <a:schemeClr val="bg2">
                    <a:lumMod val="75000"/>
                  </a:schemeClr>
                </a:solidFill>
              </a:rPr>
              <a:t>Como líder mundial en tecnología, servicios y soluciones médicas, Medtronic se compromete a mantener los niveles más altos de integridad en todas sus prácticas empresariales. </a:t>
            </a:r>
          </a:p>
          <a:p>
            <a:pPr defTabSz="456920"/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defTabSz="456920"/>
            <a:r>
              <a:rPr lang="es-ES" sz="1800" dirty="0">
                <a:solidFill>
                  <a:schemeClr val="bg2">
                    <a:lumMod val="75000"/>
                  </a:schemeClr>
                </a:solidFill>
              </a:rPr>
              <a:t>Como colaborador nuestro, a fin de satisfacer las necesidades de nuestros clientes, estamos seguros de que comparte nuestros objetivos de cumplimiento e integridad.</a:t>
            </a:r>
          </a:p>
          <a:p>
            <a:pPr defTabSz="456920"/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defTabSz="456920"/>
            <a:r>
              <a:rPr lang="es-ES" sz="1800" dirty="0">
                <a:solidFill>
                  <a:schemeClr val="bg2">
                    <a:lumMod val="75000"/>
                  </a:schemeClr>
                </a:solidFill>
              </a:rPr>
              <a:t>Agradecemos su apoyo en este programa y su colaboración continua.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596271-BA07-4AD9-822F-0A7D253037EC}"/>
              </a:ext>
            </a:extLst>
          </p:cNvPr>
          <p:cNvSpPr/>
          <p:nvPr/>
        </p:nvSpPr>
        <p:spPr>
          <a:xfrm>
            <a:off x="374573" y="922359"/>
            <a:ext cx="6583275" cy="6940351"/>
          </a:xfrm>
          <a:prstGeom prst="rect">
            <a:avLst/>
          </a:prstGeom>
        </p:spPr>
        <p:txBody>
          <a:bodyPr wrap="square" lIns="76191" tIns="38095" rIns="76191" bIns="38095">
            <a:spAutoFit/>
          </a:bodyPr>
          <a:lstStyle/>
          <a:p>
            <a:r>
              <a:rPr lang="es-E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SU CONTACTO DE MEDTRONIC PARA ASUNTOS DE COMPLIANCE</a:t>
            </a:r>
          </a:p>
          <a:p>
            <a:endParaRPr lang="en-US" b="1" dirty="0"/>
          </a:p>
          <a:p>
            <a:r>
              <a:rPr lang="es-ES" dirty="0"/>
              <a:t>[Nombre]</a:t>
            </a:r>
          </a:p>
          <a:p>
            <a:r>
              <a:rPr lang="es-ES" dirty="0"/>
              <a:t>[Cargo]</a:t>
            </a:r>
          </a:p>
          <a:p>
            <a:r>
              <a:rPr lang="es-ES" dirty="0">
                <a:solidFill>
                  <a:srgbClr val="FFFFFF"/>
                </a:solidFill>
              </a:rPr>
              <a:t>[Dirección de correo electrónico]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pPr lvl="0"/>
            <a:r>
              <a:rPr lang="es-E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COMUNICAR UNA PREOCUPACIÓN</a:t>
            </a:r>
          </a:p>
          <a:p>
            <a:pPr lvl="0"/>
            <a:endParaRPr lang="en-GB" sz="1600" dirty="0"/>
          </a:p>
          <a:p>
            <a:pPr lvl="0"/>
            <a:r>
              <a:rPr lang="es-ES" dirty="0"/>
              <a:t>Los empleados del distribuidor deben comunicar cualquier conducta concerniente a Medtronic que consideren una infracción de la política o la ley a través de su órgano de dirección, la línea telefónica de Medtronic (</a:t>
            </a:r>
            <a:r>
              <a:rPr lang="es-ES" dirty="0" err="1"/>
              <a:t>Voice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Concern</a:t>
            </a:r>
            <a:r>
              <a:rPr lang="es-ES" dirty="0"/>
              <a:t>) o el departamento Legal o </a:t>
            </a:r>
            <a:r>
              <a:rPr lang="es-ES" dirty="0" err="1"/>
              <a:t>Channel</a:t>
            </a:r>
            <a:r>
              <a:rPr lang="es-ES" dirty="0"/>
              <a:t> </a:t>
            </a:r>
            <a:r>
              <a:rPr lang="es-ES" dirty="0" err="1"/>
              <a:t>Compliance</a:t>
            </a:r>
            <a:r>
              <a:rPr lang="es-ES" dirty="0"/>
              <a:t>.</a:t>
            </a:r>
          </a:p>
          <a:p>
            <a:endParaRPr lang="en-GB" dirty="0"/>
          </a:p>
          <a:p>
            <a:r>
              <a:rPr lang="es-ES" dirty="0"/>
              <a:t>Página web y línea telefónica </a:t>
            </a:r>
            <a:r>
              <a:rPr lang="es-ES" dirty="0" err="1"/>
              <a:t>Voice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Concern</a:t>
            </a:r>
            <a:r>
              <a:rPr lang="es-ES" dirty="0"/>
              <a:t>:</a:t>
            </a:r>
          </a:p>
          <a:p>
            <a:r>
              <a:rPr lang="es-ES" dirty="0"/>
              <a:t>Número de asistencia telefónica gratuita: +1.800.488.3125</a:t>
            </a:r>
          </a:p>
          <a:p>
            <a:r>
              <a:rPr lang="es-ES" u="sng" dirty="0">
                <a:hlinkClick r:id="rId2"/>
              </a:rPr>
              <a:t>www.voiceyourconcernline.com</a:t>
            </a: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574B3A-A861-4CD5-BA47-EA17482CE3CD}"/>
              </a:ext>
            </a:extLst>
          </p:cNvPr>
          <p:cNvSpPr/>
          <p:nvPr/>
        </p:nvSpPr>
        <p:spPr>
          <a:xfrm>
            <a:off x="7314937" y="420624"/>
            <a:ext cx="6583275" cy="2554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r>
              <a:rPr lang="es-ES" b="1" dirty="0">
                <a:solidFill>
                  <a:schemeClr val="bg2">
                    <a:lumMod val="50000"/>
                  </a:schemeClr>
                </a:solidFill>
              </a:rPr>
              <a:t>SEGUIMIENTO DE LA CONVERSACIÓN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Esta conversación se registrará en un sistema electrónico.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Recibirá un correo electrónico en el que se le pedirá que reconozca que abordamos los asuntos relativos al Compliance en nuestra conversación.</a:t>
            </a:r>
          </a:p>
        </p:txBody>
      </p:sp>
    </p:spTree>
    <p:extLst>
      <p:ext uri="{BB962C8B-B14F-4D97-AF65-F5344CB8AC3E}">
        <p14:creationId xmlns:p14="http://schemas.microsoft.com/office/powerpoint/2010/main" val="3548425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>
            <a:extLst>
              <a:ext uri="{FF2B5EF4-FFF2-40B4-BE49-F238E27FC236}">
                <a16:creationId xmlns:a16="http://schemas.microsoft.com/office/drawing/2014/main" id="{9CC01501-CA8D-4581-B514-E7FBDEBDBA20}"/>
              </a:ext>
            </a:extLst>
          </p:cNvPr>
          <p:cNvSpPr txBox="1"/>
          <p:nvPr/>
        </p:nvSpPr>
        <p:spPr>
          <a:xfrm>
            <a:off x="2876498" y="1165886"/>
            <a:ext cx="8877403" cy="56876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defTabSz="548457">
              <a:lnSpc>
                <a:spcPts val="2400"/>
              </a:lnSpc>
            </a:pPr>
            <a:r>
              <a:rPr lang="es-ES" sz="6000" b="1">
                <a:solidFill>
                  <a:srgbClr val="92D050"/>
                </a:solidFill>
                <a:cs typeface="Effra"/>
              </a:rPr>
              <a:t>¡GRACIAS!</a:t>
            </a:r>
          </a:p>
          <a:p>
            <a:pPr algn="ctr" defTabSz="548457">
              <a:lnSpc>
                <a:spcPts val="2400"/>
              </a:lnSpc>
            </a:pPr>
            <a:endParaRPr lang="en-US" sz="6000" b="1" dirty="0">
              <a:solidFill>
                <a:srgbClr val="0085CA"/>
              </a:solidFill>
              <a:cs typeface="Effra"/>
            </a:endParaRPr>
          </a:p>
        </p:txBody>
      </p:sp>
    </p:spTree>
    <p:extLst>
      <p:ext uri="{BB962C8B-B14F-4D97-AF65-F5344CB8AC3E}">
        <p14:creationId xmlns:p14="http://schemas.microsoft.com/office/powerpoint/2010/main" val="146285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ÍNDICE</a:t>
            </a: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1453897" y="1597025"/>
            <a:ext cx="12534306" cy="1271802"/>
          </a:xfrm>
          <a:prstGeom prst="rect">
            <a:avLst/>
          </a:prstGeom>
          <a:solidFill>
            <a:srgbClr val="53565A"/>
          </a:solidFill>
        </p:spPr>
        <p:txBody>
          <a:bodyPr vert="horz" lIns="0" tIns="0" rIns="0" bIns="0" rtlCol="0" anchor="ctr" anchorCtr="0">
            <a:noAutofit/>
          </a:bodyPr>
          <a:lstStyle>
            <a:lvl1pPr marL="228600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4025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18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4588" indent="-227013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Effra" panose="02000506080000020004" pitchFamily="2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0013" indent="-225425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Effra" panose="02000506080000020004" pitchFamily="2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97025" indent="-227013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Effra" panose="02000506080000020004" pitchFamily="2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4113428" indent="-274229" algn="l" defTabSz="548457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1886" indent="-274229" algn="l" defTabSz="548457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 lvl="0" indent="0">
              <a:buNone/>
              <a:defRPr/>
            </a:pPr>
            <a:r>
              <a:rPr lang="es-ES" sz="3600"/>
              <a:t>Mensaje de Tom Schumacher, </a:t>
            </a:r>
          </a:p>
          <a:p>
            <a:pPr marL="111125" lvl="0" indent="0">
              <a:buNone/>
              <a:defRPr/>
            </a:pPr>
            <a:r>
              <a:rPr lang="es-ES" sz="3600"/>
              <a:t>Chief Ethics and Compliance Officer, Medtronic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597025"/>
            <a:ext cx="9144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548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cap="none" normalizeH="0" baseline="0" noProof="0">
                <a:ln>
                  <a:noFill/>
                </a:ln>
                <a:solidFill>
                  <a:srgbClr val="001E46"/>
                </a:solidFill>
                <a:uLnTx/>
                <a:uFillTx/>
                <a:latin typeface="Effra"/>
                <a:ea typeface="+mn-ea"/>
                <a:cs typeface="+mn-cs"/>
              </a:rPr>
              <a:t>1</a:t>
            </a:r>
          </a:p>
        </p:txBody>
      </p:sp>
      <p:sp>
        <p:nvSpPr>
          <p:cNvPr id="20" name="Rectangle 7"/>
          <p:cNvSpPr/>
          <p:nvPr/>
        </p:nvSpPr>
        <p:spPr>
          <a:xfrm>
            <a:off x="457200" y="1597025"/>
            <a:ext cx="914400" cy="127180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548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cap="none" normalizeH="0" baseline="0" noProof="0">
                <a:ln>
                  <a:noFill/>
                </a:ln>
                <a:solidFill>
                  <a:srgbClr val="001E46"/>
                </a:solidFill>
                <a:uLnTx/>
                <a:uFillTx/>
                <a:latin typeface="Effra"/>
                <a:ea typeface="+mn-ea"/>
                <a:cs typeface="+mn-cs"/>
              </a:rPr>
              <a:t>1</a:t>
            </a:r>
          </a:p>
        </p:txBody>
      </p:sp>
      <p:sp>
        <p:nvSpPr>
          <p:cNvPr id="21" name="Rectangle 8"/>
          <p:cNvSpPr/>
          <p:nvPr/>
        </p:nvSpPr>
        <p:spPr>
          <a:xfrm>
            <a:off x="457200" y="3190465"/>
            <a:ext cx="914400" cy="127180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548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Effra"/>
                <a:ea typeface="+mn-ea"/>
                <a:cs typeface="+mn-cs"/>
              </a:rPr>
              <a:t>2</a:t>
            </a:r>
          </a:p>
        </p:txBody>
      </p:sp>
      <p:sp>
        <p:nvSpPr>
          <p:cNvPr id="22" name="Rectangle 9"/>
          <p:cNvSpPr/>
          <p:nvPr/>
        </p:nvSpPr>
        <p:spPr>
          <a:xfrm>
            <a:off x="457200" y="4783905"/>
            <a:ext cx="914400" cy="127180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548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Effra"/>
                <a:ea typeface="+mn-ea"/>
                <a:cs typeface="+mn-cs"/>
              </a:rPr>
              <a:t>3</a:t>
            </a:r>
          </a:p>
        </p:txBody>
      </p:sp>
      <p:sp>
        <p:nvSpPr>
          <p:cNvPr id="26" name="Content Placeholder 6"/>
          <p:cNvSpPr txBox="1">
            <a:spLocks/>
          </p:cNvSpPr>
          <p:nvPr/>
        </p:nvSpPr>
        <p:spPr>
          <a:xfrm>
            <a:off x="1453897" y="3190465"/>
            <a:ext cx="12534306" cy="1271802"/>
          </a:xfrm>
          <a:prstGeom prst="rect">
            <a:avLst/>
          </a:prstGeom>
          <a:solidFill>
            <a:schemeClr val="tx2"/>
          </a:solidFill>
        </p:spPr>
        <p:txBody>
          <a:bodyPr vert="horz" lIns="0" tIns="0" rIns="0" bIns="0" rtlCol="0" anchor="ctr">
            <a:noAutofit/>
          </a:bodyPr>
          <a:lstStyle>
            <a:lvl1pPr marL="228600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4025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18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4588" indent="-227013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Effra" panose="02000506080000020004" pitchFamily="2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0013" indent="-225425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Effra" panose="02000506080000020004" pitchFamily="2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97025" indent="-227013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Effra" panose="02000506080000020004" pitchFamily="2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4113428" indent="-274229" algn="l" defTabSz="548457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1886" indent="-274229" algn="l" defTabSz="548457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 marR="0" lvl="0" indent="0" algn="l" defTabSz="548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s-ES" sz="3600" b="0" i="0" u="none" strike="noStrike" cap="none" normalizeH="0" baseline="0" noProof="0" dirty="0">
                <a:ln>
                  <a:noFill/>
                </a:ln>
                <a:solidFill>
                  <a:srgbClr val="001E46"/>
                </a:solidFill>
                <a:uLnTx/>
                <a:uFillTx/>
                <a:latin typeface="Effra"/>
                <a:ea typeface="+mn-ea"/>
                <a:cs typeface="+mn-cs"/>
              </a:rPr>
              <a:t>Conversación sobre los requisitos de </a:t>
            </a:r>
            <a:r>
              <a:rPr kumimoji="0" lang="es-ES" sz="3600" b="0" i="1" u="none" strike="noStrike" cap="none" normalizeH="0" baseline="0" noProof="0" dirty="0">
                <a:ln>
                  <a:noFill/>
                </a:ln>
                <a:solidFill>
                  <a:srgbClr val="001E46"/>
                </a:solidFill>
                <a:uLnTx/>
                <a:uFillTx/>
                <a:latin typeface="Effra"/>
                <a:ea typeface="+mn-ea"/>
                <a:cs typeface="+mn-cs"/>
              </a:rPr>
              <a:t>compliance</a:t>
            </a:r>
            <a:r>
              <a:rPr kumimoji="0" lang="es-ES" sz="3600" b="0" i="0" u="none" strike="noStrike" cap="none" normalizeH="0" baseline="0" noProof="0" dirty="0">
                <a:ln>
                  <a:noFill/>
                </a:ln>
                <a:solidFill>
                  <a:srgbClr val="001E46"/>
                </a:solidFill>
                <a:uLnTx/>
                <a:uFillTx/>
                <a:latin typeface="Effra"/>
                <a:ea typeface="+mn-ea"/>
                <a:cs typeface="+mn-cs"/>
              </a:rPr>
              <a:t> de Medtronic</a:t>
            </a:r>
          </a:p>
        </p:txBody>
      </p:sp>
      <p:sp>
        <p:nvSpPr>
          <p:cNvPr id="27" name="Content Placeholder 6"/>
          <p:cNvSpPr txBox="1">
            <a:spLocks/>
          </p:cNvSpPr>
          <p:nvPr/>
        </p:nvSpPr>
        <p:spPr>
          <a:xfrm>
            <a:off x="1453897" y="4783905"/>
            <a:ext cx="12534306" cy="1271802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>
            <a:noAutofit/>
          </a:bodyPr>
          <a:lstStyle>
            <a:lvl1pPr marL="228600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4025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18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4588" indent="-227013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Effra" panose="02000506080000020004" pitchFamily="2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0013" indent="-225425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Effra" panose="02000506080000020004" pitchFamily="2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97025" indent="-227013" algn="l" defTabSz="5484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Effra" panose="02000506080000020004" pitchFamily="2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4113428" indent="-274229" algn="l" defTabSz="548457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1886" indent="-274229" algn="l" defTabSz="548457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 marR="0" lvl="0" indent="0" algn="l" defTabSz="548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s-ES" sz="3600" b="0" i="0" u="none" strike="noStrike" cap="none" normalizeH="0" baseline="0" noProof="0" dirty="0">
                <a:ln>
                  <a:noFill/>
                </a:ln>
                <a:solidFill>
                  <a:srgbClr val="001E46"/>
                </a:solidFill>
                <a:uLnTx/>
                <a:uFillTx/>
                <a:latin typeface="Effra"/>
                <a:ea typeface="+mn-ea"/>
                <a:cs typeface="+mn-cs"/>
              </a:rPr>
              <a:t>Final de la conversación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548457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32E39-2DD7-6341-87B9-9AB98FE3669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Effra"/>
                <a:ea typeface="+mn-ea"/>
                <a:cs typeface="+mn-cs"/>
              </a:rPr>
              <a:pPr marL="0" marR="0" lvl="0" indent="0" algn="l" defTabSz="548457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Effra"/>
              <a:ea typeface="+mn-ea"/>
              <a:cs typeface="+mn-cs"/>
            </a:endParaRPr>
          </a:p>
        </p:txBody>
      </p:sp>
      <p:sp>
        <p:nvSpPr>
          <p:cNvPr id="25" name="22 Marcador de pie de página">
            <a:extLst>
              <a:ext uri="{FF2B5EF4-FFF2-40B4-BE49-F238E27FC236}">
                <a16:creationId xmlns:a16="http://schemas.microsoft.com/office/drawing/2014/main" id="{F2E0461F-B530-4C91-9673-319FBF25A9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14400" y="7873369"/>
            <a:ext cx="8229600" cy="228600"/>
          </a:xfrm>
        </p:spPr>
        <p:txBody>
          <a:bodyPr/>
          <a:lstStyle/>
          <a:p>
            <a:pPr marL="0" marR="0" lvl="0" indent="0" algn="l" defTabSz="548457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Effra"/>
                <a:ea typeface="+mn-ea"/>
              </a:rPr>
              <a:t>Expectativas de </a:t>
            </a:r>
            <a:r>
              <a:rPr kumimoji="0" lang="es-ES" sz="1000" b="0" i="1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Effra"/>
                <a:ea typeface="+mn-ea"/>
              </a:rPr>
              <a:t>compliance</a:t>
            </a:r>
            <a:r>
              <a:rPr kumimoji="0" lang="es-ES" sz="1000" b="0" i="0" u="none" strike="noStrike" cap="none" normalizeH="0" baseline="0" noProof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Effra"/>
                <a:ea typeface="+mn-ea"/>
              </a:rPr>
              <a:t> del distribuidor	|	Septiembre de 2018	|	Público</a:t>
            </a:r>
          </a:p>
        </p:txBody>
      </p:sp>
    </p:spTree>
    <p:extLst>
      <p:ext uri="{BB962C8B-B14F-4D97-AF65-F5344CB8AC3E}">
        <p14:creationId xmlns:p14="http://schemas.microsoft.com/office/powerpoint/2010/main" val="306904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386881"/>
          </a:xfrm>
        </p:spPr>
        <p:txBody>
          <a:bodyPr/>
          <a:lstStyle/>
          <a:p>
            <a:r>
              <a:rPr lang="es-ES"/>
              <a:t>Mensaje del Chief Ethics and Compliance Officer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/>
              <a:t>Expectativas de </a:t>
            </a:r>
            <a:r>
              <a:rPr lang="es-ES" i="1" dirty="0">
                <a:solidFill>
                  <a:srgbClr val="FFFFFF"/>
                </a:solidFill>
              </a:rPr>
              <a:t>compliance</a:t>
            </a:r>
            <a:r>
              <a:rPr lang="es-ES" dirty="0"/>
              <a:t>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D93FFBA-0B45-4022-A21B-7A4323605758}"/>
              </a:ext>
            </a:extLst>
          </p:cNvPr>
          <p:cNvSpPr txBox="1">
            <a:spLocks/>
          </p:cNvSpPr>
          <p:nvPr/>
        </p:nvSpPr>
        <p:spPr bwMode="auto">
          <a:xfrm>
            <a:off x="6244466" y="1699619"/>
            <a:ext cx="7040609" cy="4774753"/>
          </a:xfrm>
          <a:prstGeom prst="rect">
            <a:avLst/>
          </a:prstGeom>
          <a:noFill/>
          <a:ln>
            <a:noFill/>
          </a:ln>
          <a:extLst/>
        </p:spPr>
        <p:txBody>
          <a:bodyPr lIns="104597" tIns="52157" rIns="104597" bIns="52157"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3651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3651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3651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3651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383860">
              <a:spcBef>
                <a:spcPts val="238"/>
              </a:spcBef>
              <a:defRPr/>
            </a:pPr>
            <a:r>
              <a:rPr lang="es-ES" dirty="0">
                <a:solidFill>
                  <a:schemeClr val="accent3">
                    <a:lumMod val="75000"/>
                  </a:schemeClr>
                </a:solidFill>
                <a:latin typeface="Effra" panose="020B0603020203020204" pitchFamily="34" charset="0"/>
              </a:rPr>
              <a:t>	</a:t>
            </a:r>
            <a:r>
              <a:rPr lang="es-ES" dirty="0">
                <a:solidFill>
                  <a:schemeClr val="tx1"/>
                </a:solidFill>
                <a:latin typeface="Effra" panose="020B0603020203020204" pitchFamily="34" charset="0"/>
              </a:rPr>
              <a:t>«Medtronic es una sociedad reconocida como ética y que cumple las normas, que fomenta la integridad y las prácticas éticas en todos los lugares en los que opera.  Los colaboradores como usted son parte integral de una estrategia empresarial sostenible que cumple todas las leyes y normas internacionales aplicables, la legislación local antisoborno, el código de conducta del sector y nuestro propio código ético. Estamos comprometidos a seguir mejorando desde nuestra posición de integridad y prácticas éticas a través de colaboraciones empresariales sólidas. </a:t>
            </a:r>
          </a:p>
          <a:p>
            <a:pPr defTabSz="383860">
              <a:spcBef>
                <a:spcPts val="238"/>
              </a:spcBef>
              <a:defRPr/>
            </a:pPr>
            <a:endParaRPr lang="en-US" dirty="0">
              <a:solidFill>
                <a:schemeClr val="tx1"/>
              </a:solidFill>
              <a:latin typeface="Effra" panose="020B0603020203020204" pitchFamily="34" charset="0"/>
            </a:endParaRPr>
          </a:p>
          <a:p>
            <a:pPr defTabSz="383860">
              <a:spcBef>
                <a:spcPts val="238"/>
              </a:spcBef>
              <a:defRPr/>
            </a:pPr>
            <a:r>
              <a:rPr lang="es-ES" dirty="0">
                <a:solidFill>
                  <a:schemeClr val="tx1"/>
                </a:solidFill>
                <a:latin typeface="Effra" panose="020B0603020203020204" pitchFamily="34" charset="0"/>
              </a:rPr>
              <a:t>	Gracias por su apoyo en esta iniciativa tan importante».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C0B134-AFE4-46DA-AB49-F4DB268472A0}"/>
              </a:ext>
            </a:extLst>
          </p:cNvPr>
          <p:cNvSpPr/>
          <p:nvPr/>
        </p:nvSpPr>
        <p:spPr>
          <a:xfrm>
            <a:off x="1668139" y="5307763"/>
            <a:ext cx="2547802" cy="461659"/>
          </a:xfrm>
          <a:prstGeom prst="rect">
            <a:avLst/>
          </a:prstGeom>
        </p:spPr>
        <p:txBody>
          <a:bodyPr wrap="square" lIns="91432" tIns="45717" rIns="91432" bIns="45717">
            <a:spAutoFit/>
          </a:bodyPr>
          <a:lstStyle/>
          <a:p>
            <a:pPr defTabSz="383860">
              <a:spcBef>
                <a:spcPts val="238"/>
              </a:spcBef>
              <a:defRPr/>
            </a:pPr>
            <a:r>
              <a:rPr lang="es-ES" sz="2400">
                <a:solidFill>
                  <a:srgbClr val="92D050"/>
                </a:solidFill>
                <a:latin typeface="Effra" panose="020B0603020203020204" pitchFamily="34" charset="0"/>
              </a:rPr>
              <a:t>Tom Schumacher</a:t>
            </a:r>
          </a:p>
        </p:txBody>
      </p:sp>
      <p:pic>
        <p:nvPicPr>
          <p:cNvPr id="11" name="Picture 2" descr="C:\Users\Tjornj1\AppData\Local\Microsoft\Windows\Temporary Internet Files\Content.Outlook\70FES87X\100511a0148_F_Tom Schumacher_Medtronic (2).jpg">
            <a:extLst>
              <a:ext uri="{FF2B5EF4-FFF2-40B4-BE49-F238E27FC236}">
                <a16:creationId xmlns:a16="http://schemas.microsoft.com/office/drawing/2014/main" id="{18E87F97-E42D-4B56-B407-584B8FCB0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81" y="1699619"/>
            <a:ext cx="2277119" cy="294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51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875" y="2539733"/>
            <a:ext cx="8786649" cy="140541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Nuestros requisitos de </a:t>
            </a:r>
            <a:r>
              <a:rPr lang="es-ES" i="1" dirty="0"/>
              <a:t>COMPLIANCE</a:t>
            </a:r>
            <a:r>
              <a:rPr lang="es-ES" dirty="0"/>
              <a:t>: </a:t>
            </a:r>
            <a:br>
              <a:rPr lang="es-ES" dirty="0"/>
            </a:br>
            <a:r>
              <a:rPr lang="es-ES" dirty="0"/>
              <a:t>una conversación</a:t>
            </a:r>
          </a:p>
        </p:txBody>
      </p:sp>
    </p:spTree>
    <p:extLst>
      <p:ext uri="{BB962C8B-B14F-4D97-AF65-F5344CB8AC3E}">
        <p14:creationId xmlns:p14="http://schemas.microsoft.com/office/powerpoint/2010/main" val="216976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REQUISITOS DE </a:t>
            </a:r>
            <a:r>
              <a:rPr lang="es-ES" i="1" dirty="0"/>
              <a:t>compliance</a:t>
            </a:r>
            <a:br>
              <a:rPr lang="es-ES" dirty="0"/>
            </a:br>
            <a:r>
              <a:rPr lang="es-ES" b="0" dirty="0">
                <a:latin typeface="Effra Light" panose="020B0403020203020204" pitchFamily="34" charset="0"/>
              </a:rPr>
              <a:t>UNA REVISIÓN RÁPIDA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/>
              <a:t>Expectativas de </a:t>
            </a:r>
            <a:r>
              <a:rPr lang="es-ES" i="1" dirty="0">
                <a:solidFill>
                  <a:srgbClr val="FFFFFF"/>
                </a:solidFill>
              </a:rPr>
              <a:t>compliance</a:t>
            </a:r>
            <a:r>
              <a:rPr lang="es-ES" dirty="0"/>
              <a:t>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5DC8B312-AF35-4EDC-82F2-150C7D4209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895965"/>
              </p:ext>
            </p:extLst>
          </p:nvPr>
        </p:nvGraphicFramePr>
        <p:xfrm>
          <a:off x="457198" y="2362535"/>
          <a:ext cx="13903038" cy="4635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3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1190">
                  <a:extLst>
                    <a:ext uri="{9D8B030D-6E8A-4147-A177-3AD203B41FA5}">
                      <a16:colId xmlns:a16="http://schemas.microsoft.com/office/drawing/2014/main" val="2937325671"/>
                    </a:ext>
                  </a:extLst>
                </a:gridCol>
                <a:gridCol w="2317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6129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s-ES" sz="2400" b="0" dirty="0">
                          <a:solidFill>
                            <a:schemeClr val="bg1"/>
                          </a:solidFill>
                          <a:latin typeface="Effra"/>
                        </a:rPr>
                        <a:t>ENCARGADO DE </a:t>
                      </a:r>
                      <a:r>
                        <a:rPr lang="es-ES" sz="2400" b="0" i="1" dirty="0">
                          <a:solidFill>
                            <a:schemeClr val="bg1"/>
                          </a:solidFill>
                          <a:latin typeface="Effra"/>
                        </a:rPr>
                        <a:t>COMPLIANCE</a:t>
                      </a:r>
                    </a:p>
                  </a:txBody>
                  <a:tcPr marL="114300" marR="114300" marT="76200" marB="76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s-ES" sz="2400" b="0" dirty="0">
                          <a:solidFill>
                            <a:schemeClr val="bg1"/>
                          </a:solidFill>
                          <a:latin typeface="Effra"/>
                        </a:rPr>
                        <a:t>POLÍTICA DE </a:t>
                      </a:r>
                      <a:r>
                        <a:rPr lang="es-ES" sz="2400" b="0" i="1" dirty="0">
                          <a:solidFill>
                            <a:schemeClr val="bg1"/>
                          </a:solidFill>
                          <a:latin typeface="Effra"/>
                        </a:rPr>
                        <a:t>COMPLIANCE</a:t>
                      </a:r>
                    </a:p>
                  </a:txBody>
                  <a:tcPr marL="114300" marR="114300" marT="76200" marB="76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s-ES" sz="2400" b="0" dirty="0">
                          <a:solidFill>
                            <a:schemeClr val="bg1"/>
                          </a:solidFill>
                          <a:latin typeface="Effra"/>
                        </a:rPr>
                        <a:t>FORMACIÓN EN </a:t>
                      </a:r>
                      <a:r>
                        <a:rPr lang="es-ES" sz="2400" b="0" i="1" dirty="0">
                          <a:solidFill>
                            <a:schemeClr val="bg1"/>
                          </a:solidFill>
                          <a:latin typeface="Effra"/>
                        </a:rPr>
                        <a:t>COMPLIANCE</a:t>
                      </a:r>
                    </a:p>
                  </a:txBody>
                  <a:tcPr marL="114300" marR="114300" marT="76200" marB="76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s-ES" sz="2400" b="0" baseline="0">
                          <a:solidFill>
                            <a:schemeClr val="bg1"/>
                          </a:solidFill>
                          <a:latin typeface="Effra"/>
                        </a:rPr>
                        <a:t>SUBDISTRIBUIDORES</a:t>
                      </a:r>
                    </a:p>
                  </a:txBody>
                  <a:tcPr marL="114300" marR="114300" marT="76200" marB="76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s-ES" sz="2400" b="0">
                          <a:solidFill>
                            <a:schemeClr val="bg1"/>
                          </a:solidFill>
                          <a:latin typeface="Effra"/>
                        </a:rPr>
                        <a:t>LIBROS Y REGISTROS</a:t>
                      </a:r>
                    </a:p>
                  </a:txBody>
                  <a:tcPr marL="114300" marR="114300" marT="76200" marB="76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s-ES" sz="2400" b="0">
                          <a:solidFill>
                            <a:schemeClr val="bg1"/>
                          </a:solidFill>
                          <a:latin typeface="Effra"/>
                        </a:rPr>
                        <a:t>COMUNICACIÓN DE PROBLEMAS DE CALIDAD</a:t>
                      </a:r>
                    </a:p>
                  </a:txBody>
                  <a:tcPr marL="114300" marR="114300" marT="76200" marB="76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467">
                <a:tc>
                  <a:txBody>
                    <a:bodyPr/>
                    <a:lstStyle/>
                    <a:p>
                      <a:pPr marL="0" marR="0" indent="0" algn="l" defTabSz="54845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</a:rPr>
                        <a:t>El distribuidor nombrará a un alto directivo para que asuma el papel de responsable de </a:t>
                      </a:r>
                      <a:r>
                        <a:rPr lang="es-ES" sz="1200" i="1" dirty="0">
                          <a:solidFill>
                            <a:schemeClr val="bg1"/>
                          </a:solidFill>
                          <a:latin typeface="+mn-lt"/>
                        </a:rPr>
                        <a:t>compliance</a:t>
                      </a: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114300" marR="114300" marT="76200" marB="381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4845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</a:rPr>
                        <a:t>El distribuidor adoptará y aplicará una política de </a:t>
                      </a:r>
                      <a:r>
                        <a:rPr lang="es-ES" sz="1200" i="1" dirty="0">
                          <a:solidFill>
                            <a:schemeClr val="bg1"/>
                          </a:solidFill>
                          <a:latin typeface="+mn-lt"/>
                        </a:rPr>
                        <a:t>compliance</a:t>
                      </a: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</a:rPr>
                        <a:t>, sustancialmente equivalente al modelo de Código de Conducta.</a:t>
                      </a:r>
                    </a:p>
                  </a:txBody>
                  <a:tcPr marL="114300" marR="114300" marT="76200" marB="381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4845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</a:rPr>
                        <a:t>El distribuidor se asegurará de que todos sus empleados o subdistribuidores que interactúan o contribuyen a la interacción con clientes reciben formación en </a:t>
                      </a:r>
                      <a:r>
                        <a:rPr lang="es-ES" sz="1200" i="1" dirty="0">
                          <a:solidFill>
                            <a:schemeClr val="bg1"/>
                          </a:solidFill>
                          <a:latin typeface="+mn-lt"/>
                        </a:rPr>
                        <a:t>compliance</a:t>
                      </a: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</a:rPr>
                        <a:t>. </a:t>
                      </a:r>
                    </a:p>
                  </a:txBody>
                  <a:tcPr marL="114300" marR="114300" marT="76200" marB="381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40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</a:rPr>
                        <a:t>El distribuidor informará a Medtronic del empleo o la intención de emplear a subdistribuidores que venden productos de Medtronic, llevará a cabo las comprobaciones debidas y los formará en lo relativo a los requisitos de la empresa.</a:t>
                      </a:r>
                    </a:p>
                  </a:txBody>
                  <a:tcPr marL="114300" marR="114300" marT="76200" marB="381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4845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>
                          <a:solidFill>
                            <a:schemeClr val="bg1"/>
                          </a:solidFill>
                          <a:latin typeface="+mn-lt"/>
                        </a:rPr>
                        <a:t>El distribuidor llevará registros completos y precisos de todas las transacciones. </a:t>
                      </a:r>
                    </a:p>
                    <a:p>
                      <a:pPr marL="0" marR="0" lvl="0" indent="0" algn="l" defTabSz="54845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54845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>
                          <a:solidFill>
                            <a:schemeClr val="bg1"/>
                          </a:solidFill>
                          <a:latin typeface="+mn-lt"/>
                        </a:rPr>
                        <a:t>El distribuidor enviará a Medtronic un inventario y un informe de ventas en el mercado por unidades de productos, por escrito o en el formato especificado por Medtronic.</a:t>
                      </a:r>
                    </a:p>
                    <a:p>
                      <a:pPr marL="0" marR="0" lvl="0" indent="0" algn="l" defTabSz="54845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14300" marR="114300" marT="76200" marB="381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48457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</a:rPr>
                        <a:t>El distribuidor cumplirá todos los requisitos normativos y de calidad establecidos en virtud de la legislación aplicable.</a:t>
                      </a:r>
                    </a:p>
                  </a:txBody>
                  <a:tcPr marL="114300" marR="114300" marT="76200" marB="381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91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386881"/>
          </a:xfrm>
        </p:spPr>
        <p:txBody>
          <a:bodyPr/>
          <a:lstStyle/>
          <a:p>
            <a:r>
              <a:rPr lang="es-ES" dirty="0"/>
              <a:t>Encargado responsable de </a:t>
            </a:r>
            <a:r>
              <a:rPr lang="es-ES" i="1" dirty="0"/>
              <a:t>compliance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/>
              <a:t>Expectativas de </a:t>
            </a:r>
            <a:r>
              <a:rPr lang="es-ES" i="1" dirty="0">
                <a:solidFill>
                  <a:srgbClr val="FFFFFF"/>
                </a:solidFill>
              </a:rPr>
              <a:t>compliance</a:t>
            </a:r>
            <a:r>
              <a:rPr lang="es-ES" dirty="0"/>
              <a:t>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3A80D-8B36-4DAE-B9FD-77D3B1BD6724}"/>
              </a:ext>
            </a:extLst>
          </p:cNvPr>
          <p:cNvSpPr txBox="1"/>
          <p:nvPr/>
        </p:nvSpPr>
        <p:spPr>
          <a:xfrm>
            <a:off x="7574508" y="1237044"/>
            <a:ext cx="6010466" cy="436497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latin typeface="Effra"/>
                <a:cs typeface="Effra"/>
              </a:rPr>
              <a:t>Puntos a tener en cuenta</a:t>
            </a:r>
          </a:p>
          <a:p>
            <a:pPr>
              <a:lnSpc>
                <a:spcPts val="3200"/>
              </a:lnSpc>
            </a:pPr>
            <a:endParaRPr lang="en-US" sz="1800" dirty="0">
              <a:latin typeface="Effra"/>
              <a:cs typeface="Effra"/>
            </a:endParaRP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¿Ha nombrado a un empleado de rango superior como encargado responsable de </a:t>
            </a:r>
            <a:r>
              <a:rPr lang="es-ES" sz="1800" i="1" dirty="0">
                <a:cs typeface="Arial" panose="020B0604020202020204" pitchFamily="34" charset="0"/>
              </a:rPr>
              <a:t>compliance</a:t>
            </a:r>
            <a:r>
              <a:rPr lang="es-ES" sz="1800" dirty="0">
                <a:cs typeface="Arial" panose="020B0604020202020204" pitchFamily="34" charset="0"/>
              </a:rPr>
              <a:t>?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¿Está esa persona familiarizada con el </a:t>
            </a:r>
            <a:r>
              <a:rPr lang="es-ES" sz="1800" i="1" dirty="0">
                <a:cs typeface="Arial" panose="020B0604020202020204" pitchFamily="34" charset="0"/>
              </a:rPr>
              <a:t>compliance</a:t>
            </a:r>
            <a:r>
              <a:rPr lang="es-ES" sz="1800" dirty="0">
                <a:cs typeface="Arial" panose="020B0604020202020204" pitchFamily="34" charset="0"/>
              </a:rPr>
              <a:t> y las obligaciones de calidad en virtud del contrato? 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¿Se mantiene esa persona al día de los cambios en los requisitos de </a:t>
            </a:r>
            <a:r>
              <a:rPr lang="es-ES" sz="1800" i="1" dirty="0">
                <a:cs typeface="Arial" panose="020B0604020202020204" pitchFamily="34" charset="0"/>
              </a:rPr>
              <a:t>compliance</a:t>
            </a:r>
            <a:r>
              <a:rPr lang="es-ES" sz="1800" dirty="0">
                <a:cs typeface="Arial" panose="020B0604020202020204" pitchFamily="34" charset="0"/>
              </a:rPr>
              <a:t>? 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6E8EE7-EEEC-4090-BF76-4E6A6133E7AF}"/>
              </a:ext>
            </a:extLst>
          </p:cNvPr>
          <p:cNvSpPr txBox="1"/>
          <p:nvPr/>
        </p:nvSpPr>
        <p:spPr>
          <a:xfrm>
            <a:off x="914400" y="1237044"/>
            <a:ext cx="6010466" cy="4364970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Elementos clave</a:t>
            </a:r>
          </a:p>
          <a:p>
            <a:pPr>
              <a:lnSpc>
                <a:spcPts val="3200"/>
              </a:lnSpc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Effra"/>
              <a:cs typeface="Effr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Estas son las responsabilidades del puesto: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chemeClr val="bg1"/>
              </a:solidFill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Aplicar y supervisar las obligaciones relacionadas con el </a:t>
            </a:r>
            <a:r>
              <a:rPr lang="es-ES" sz="1800" i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compliance</a:t>
            </a: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Punto de contacto con empleados internos y con Medtronic. 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Pueden desempeñarse otras responsabilidades no relacionadas con el puesto (como asesor legal, director de RR. HH. o de Finanzas).</a:t>
            </a: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Garantizar la antigüedad adecuada.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Effra"/>
              <a:cs typeface="Effra"/>
            </a:endParaRP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</p:spTree>
    <p:extLst>
      <p:ext uri="{BB962C8B-B14F-4D97-AF65-F5344CB8AC3E}">
        <p14:creationId xmlns:p14="http://schemas.microsoft.com/office/powerpoint/2010/main" val="14705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386881"/>
          </a:xfrm>
        </p:spPr>
        <p:txBody>
          <a:bodyPr/>
          <a:lstStyle/>
          <a:p>
            <a:r>
              <a:rPr lang="es-ES" dirty="0"/>
              <a:t>Política de </a:t>
            </a:r>
            <a:r>
              <a:rPr lang="es-ES" i="1" dirty="0"/>
              <a:t>compliance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/>
              <a:t>Expectativas de </a:t>
            </a:r>
            <a:r>
              <a:rPr lang="es-ES" i="1" dirty="0">
                <a:solidFill>
                  <a:srgbClr val="FFFFFF"/>
                </a:solidFill>
              </a:rPr>
              <a:t>compliance</a:t>
            </a:r>
            <a:r>
              <a:rPr lang="es-ES" dirty="0"/>
              <a:t>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3A80D-8B36-4DAE-B9FD-77D3B1BD6724}"/>
              </a:ext>
            </a:extLst>
          </p:cNvPr>
          <p:cNvSpPr txBox="1"/>
          <p:nvPr/>
        </p:nvSpPr>
        <p:spPr>
          <a:xfrm>
            <a:off x="7574508" y="830317"/>
            <a:ext cx="6010466" cy="512367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latin typeface="Effra"/>
                <a:cs typeface="Effra"/>
              </a:rPr>
              <a:t>Puntos a tener en cuenta</a:t>
            </a:r>
          </a:p>
          <a:p>
            <a:pPr>
              <a:lnSpc>
                <a:spcPts val="3200"/>
              </a:lnSpc>
            </a:pPr>
            <a:endParaRPr lang="en-US" sz="1800" dirty="0">
              <a:latin typeface="Effra"/>
              <a:cs typeface="Effra"/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¿Ha adoptado un código de conducta, ya sea el modelo de Código de Conducta proporcionado con nuestro contrato o uno sustancialmente equivalente?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¿Se han comunicado el código y sus límites y normas a sus empleados y agentes que venden productos de Medtronic?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6E8EE7-EEEC-4090-BF76-4E6A6133E7AF}"/>
              </a:ext>
            </a:extLst>
          </p:cNvPr>
          <p:cNvSpPr txBox="1"/>
          <p:nvPr/>
        </p:nvSpPr>
        <p:spPr>
          <a:xfrm>
            <a:off x="693683" y="807505"/>
            <a:ext cx="6362210" cy="5146486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Elementos clave</a:t>
            </a:r>
          </a:p>
          <a:p>
            <a:pPr>
              <a:lnSpc>
                <a:spcPts val="3200"/>
              </a:lnSpc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Effra"/>
              <a:cs typeface="Effra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Ha de estar por escrito y ha de comunicarse a los empleados.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Garantizar que engloba los siguientes aspectos:</a:t>
            </a:r>
          </a:p>
          <a:p>
            <a:pPr marL="891357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Comidas y atención a invitados</a:t>
            </a:r>
          </a:p>
          <a:p>
            <a:pPr marL="891357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Donaciones</a:t>
            </a:r>
          </a:p>
          <a:p>
            <a:pPr marL="891357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Contratos de consultoría</a:t>
            </a:r>
          </a:p>
          <a:p>
            <a:pPr marL="891357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Educación del profesional sanitario</a:t>
            </a:r>
          </a:p>
          <a:p>
            <a:pPr marL="891357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Licitaciones</a:t>
            </a:r>
          </a:p>
          <a:p>
            <a:pPr marL="891357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Muestras y productos gratis</a:t>
            </a:r>
          </a:p>
          <a:p>
            <a:pPr marL="891357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Regalos</a:t>
            </a:r>
          </a:p>
          <a:p>
            <a:pPr marL="891357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Conflictos de intereses</a:t>
            </a:r>
          </a:p>
          <a:p>
            <a:pPr marL="891357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Empleo de subdistribuidores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Han de tenerse en cuenta los códigos del sector local o internacional.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9C1EB-257C-4220-B1F9-A501258B8041}"/>
              </a:ext>
            </a:extLst>
          </p:cNvPr>
          <p:cNvSpPr txBox="1"/>
          <p:nvPr/>
        </p:nvSpPr>
        <p:spPr>
          <a:xfrm>
            <a:off x="685800" y="6068289"/>
            <a:ext cx="3434255" cy="13309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0" rIns="365760" bIns="0" rtlCol="0" anchor="ctr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MATERIALES DE REFERENCIA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7A4110-2A9A-4D80-84B5-BFFFF78D4686}"/>
              </a:ext>
            </a:extLst>
          </p:cNvPr>
          <p:cNvSpPr txBox="1"/>
          <p:nvPr/>
        </p:nvSpPr>
        <p:spPr>
          <a:xfrm>
            <a:off x="4150528" y="6068291"/>
            <a:ext cx="9434446" cy="1330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91440" rIns="365760" bIns="91440" rtlCol="0" anchor="ctr" anchorCtr="0">
            <a:noAutofit/>
          </a:bodyPr>
          <a:lstStyle/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Modelo de Código de Conducta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Qué hacer y qué no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Formulario de asistencia a la formación para empleados del distribuidor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</p:spTree>
    <p:extLst>
      <p:ext uri="{BB962C8B-B14F-4D97-AF65-F5344CB8AC3E}">
        <p14:creationId xmlns:p14="http://schemas.microsoft.com/office/powerpoint/2010/main" val="230949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386881"/>
          </a:xfrm>
        </p:spPr>
        <p:txBody>
          <a:bodyPr/>
          <a:lstStyle/>
          <a:p>
            <a:r>
              <a:rPr lang="es-ES" dirty="0"/>
              <a:t>Formación en </a:t>
            </a:r>
            <a:r>
              <a:rPr lang="es-ES" i="1" dirty="0"/>
              <a:t>compliance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/>
              <a:t>Expectativas de </a:t>
            </a:r>
            <a:r>
              <a:rPr lang="es-ES" i="1" dirty="0">
                <a:solidFill>
                  <a:srgbClr val="FFFFFF"/>
                </a:solidFill>
              </a:rPr>
              <a:t>compliance</a:t>
            </a:r>
            <a:r>
              <a:rPr lang="es-ES" dirty="0"/>
              <a:t>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3A80D-8B36-4DAE-B9FD-77D3B1BD6724}"/>
              </a:ext>
            </a:extLst>
          </p:cNvPr>
          <p:cNvSpPr txBox="1"/>
          <p:nvPr/>
        </p:nvSpPr>
        <p:spPr>
          <a:xfrm>
            <a:off x="7574508" y="1058373"/>
            <a:ext cx="6010466" cy="47223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latin typeface="Effra"/>
                <a:cs typeface="Effra"/>
              </a:rPr>
              <a:t>Puntos a tener en cuenta</a:t>
            </a:r>
          </a:p>
          <a:p>
            <a:pPr>
              <a:lnSpc>
                <a:spcPts val="3200"/>
              </a:lnSpc>
            </a:pPr>
            <a:endParaRPr lang="en-US" sz="1800" dirty="0">
              <a:latin typeface="Effra"/>
              <a:cs typeface="Effra"/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¿Ha asistido su encargado de </a:t>
            </a:r>
            <a:r>
              <a:rPr lang="es-ES" sz="1800" i="1" dirty="0">
                <a:cs typeface="Arial" panose="020B0604020202020204" pitchFamily="34" charset="0"/>
              </a:rPr>
              <a:t>compliance</a:t>
            </a:r>
            <a:r>
              <a:rPr lang="es-ES" sz="1800" dirty="0">
                <a:cs typeface="Arial" panose="020B0604020202020204" pitchFamily="34" charset="0"/>
              </a:rPr>
              <a:t> a alguna formación sobre este asunto organizada por Medtronic? 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¿Ha impartido formación en </a:t>
            </a:r>
            <a:r>
              <a:rPr lang="es-ES" sz="1800" i="1" dirty="0">
                <a:cs typeface="Arial" panose="020B0604020202020204" pitchFamily="34" charset="0"/>
              </a:rPr>
              <a:t>compliance</a:t>
            </a:r>
            <a:r>
              <a:rPr lang="es-ES" sz="1800" dirty="0">
                <a:cs typeface="Arial" panose="020B0604020202020204" pitchFamily="34" charset="0"/>
              </a:rPr>
              <a:t> a sus empleados y subdistribuidores?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El contenido de la formación, ¿es de Medtronic o similar?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¿Lleva registros por escrito de los empleados o subdistribuidores que han sido formados y cuándo?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6E8EE7-EEEC-4090-BF76-4E6A6133E7AF}"/>
              </a:ext>
            </a:extLst>
          </p:cNvPr>
          <p:cNvSpPr txBox="1"/>
          <p:nvPr/>
        </p:nvSpPr>
        <p:spPr>
          <a:xfrm>
            <a:off x="693683" y="1058373"/>
            <a:ext cx="6231183" cy="4722322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Elementos clave</a:t>
            </a:r>
          </a:p>
          <a:p>
            <a:pPr>
              <a:lnSpc>
                <a:spcPts val="3200"/>
              </a:lnSpc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Effra"/>
              <a:cs typeface="Effra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Formación impartida por Medtronic o su asociación designada o formación organizada por el distribuidor.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Medtronic puede facilitar el acceso a recursos de formación en </a:t>
            </a:r>
            <a:r>
              <a:rPr lang="es-ES" sz="1800" i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compliance</a:t>
            </a: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Contenidos proporcionados por Medtronic o su asociación designada a su discreción, o equivalente.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Llevar registros y copias del contenido de la formación.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9C1EB-257C-4220-B1F9-A501258B8041}"/>
              </a:ext>
            </a:extLst>
          </p:cNvPr>
          <p:cNvSpPr txBox="1"/>
          <p:nvPr/>
        </p:nvSpPr>
        <p:spPr>
          <a:xfrm>
            <a:off x="685800" y="5887877"/>
            <a:ext cx="3434255" cy="15114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0" rIns="365760" bIns="0" rtlCol="0" anchor="ctr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MATERIALES DE REFERENCIA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7A4110-2A9A-4D80-84B5-BFFFF78D4686}"/>
              </a:ext>
            </a:extLst>
          </p:cNvPr>
          <p:cNvSpPr txBox="1"/>
          <p:nvPr/>
        </p:nvSpPr>
        <p:spPr>
          <a:xfrm>
            <a:off x="4150528" y="5887877"/>
            <a:ext cx="9434446" cy="15114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91440" rIns="365760" bIns="91440" rtlCol="0" anchor="ctr" anchorCtr="0">
            <a:noAutofit/>
          </a:bodyPr>
          <a:lstStyle/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Qué hacer y qué no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Formulario de asistencia a la formación para empleados del distribuidor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</p:spTree>
    <p:extLst>
      <p:ext uri="{BB962C8B-B14F-4D97-AF65-F5344CB8AC3E}">
        <p14:creationId xmlns:p14="http://schemas.microsoft.com/office/powerpoint/2010/main" val="10042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0624"/>
            <a:ext cx="13716000" cy="386881"/>
          </a:xfrm>
        </p:spPr>
        <p:txBody>
          <a:bodyPr/>
          <a:lstStyle/>
          <a:p>
            <a:r>
              <a:rPr lang="es-ES"/>
              <a:t>Subdistribuidores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/>
              <a:t>Expectativas de </a:t>
            </a:r>
            <a:r>
              <a:rPr lang="es-ES" i="1" dirty="0">
                <a:solidFill>
                  <a:srgbClr val="FFFFFF"/>
                </a:solidFill>
              </a:rPr>
              <a:t>compliance</a:t>
            </a:r>
            <a:r>
              <a:rPr lang="es-ES" dirty="0"/>
              <a:t> del distribuidor	|	Septiembre de 2018	|	Público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32E39-2DD7-6341-87B9-9AB98FE3669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3A80D-8B36-4DAE-B9FD-77D3B1BD6724}"/>
              </a:ext>
            </a:extLst>
          </p:cNvPr>
          <p:cNvSpPr txBox="1"/>
          <p:nvPr/>
        </p:nvSpPr>
        <p:spPr>
          <a:xfrm>
            <a:off x="7574508" y="1058373"/>
            <a:ext cx="6010466" cy="47223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latin typeface="Effra"/>
                <a:cs typeface="Effra"/>
              </a:rPr>
              <a:t>Puntos a tener en cuenta</a:t>
            </a:r>
          </a:p>
          <a:p>
            <a:pPr>
              <a:lnSpc>
                <a:spcPts val="3200"/>
              </a:lnSpc>
            </a:pPr>
            <a:endParaRPr lang="en-US" sz="1800" dirty="0">
              <a:latin typeface="Effra"/>
              <a:cs typeface="Effra"/>
            </a:endParaRP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¿Emplea a subdistribuidores para vender productos de Medtronic?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¿Ha notificado a Medtronic?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¿Ha realizado las comprobaciones debidas en relación con los subdistribuidores para cerciorarse de que no existe riesgo de corrupción?  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¿Exige acuerdos por escrito?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cs typeface="Arial" panose="020B0604020202020204" pitchFamily="34" charset="0"/>
              </a:rPr>
              <a:t>¿Garantiza que los subdistribuidores cumplen todos nuestros requisitos de calidad y cumplimiento?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6E8EE7-EEEC-4090-BF76-4E6A6133E7AF}"/>
              </a:ext>
            </a:extLst>
          </p:cNvPr>
          <p:cNvSpPr txBox="1"/>
          <p:nvPr/>
        </p:nvSpPr>
        <p:spPr>
          <a:xfrm>
            <a:off x="693683" y="1058373"/>
            <a:ext cx="6231183" cy="4722322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 lIns="365760" tIns="365760" rIns="365760" bIns="365760" rtlCol="0" anchor="t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 dirty="0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Elementos clave</a:t>
            </a:r>
          </a:p>
          <a:p>
            <a:pPr>
              <a:lnSpc>
                <a:spcPts val="3200"/>
              </a:lnSpc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Effra"/>
              <a:cs typeface="Effra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Enviar a Medtronic el formulario cumplimentado de Notificación del empleo de subdistribuidores, si procede.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Proteger a sus colaboradores.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Formalizar acuerdos por escrito que incluyan cláusulas de </a:t>
            </a:r>
            <a:r>
              <a:rPr lang="es-ES" sz="1800" i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compliance</a:t>
            </a: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y auditoría de la misma forma y según las mismas normas que su contrato con Medtronic.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Compartir el Código de Conducta para distribuidores de Medtronic.</a:t>
            </a:r>
          </a:p>
          <a:p>
            <a:pPr>
              <a:lnSpc>
                <a:spcPts val="1900"/>
              </a:lnSpc>
            </a:pPr>
            <a:endParaRPr lang="en-US" sz="1600" dirty="0">
              <a:latin typeface="Effra"/>
              <a:cs typeface="Effr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9C1EB-257C-4220-B1F9-A501258B8041}"/>
              </a:ext>
            </a:extLst>
          </p:cNvPr>
          <p:cNvSpPr txBox="1"/>
          <p:nvPr/>
        </p:nvSpPr>
        <p:spPr>
          <a:xfrm>
            <a:off x="685800" y="5887877"/>
            <a:ext cx="3434255" cy="15114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0" rIns="365760" bIns="0" rtlCol="0" anchor="ctr" anchorCtr="0">
            <a:noAutofit/>
          </a:bodyPr>
          <a:lstStyle/>
          <a:p>
            <a:pPr>
              <a:lnSpc>
                <a:spcPts val="3200"/>
              </a:lnSpc>
            </a:pPr>
            <a:r>
              <a:rPr lang="es-ES" sz="1800" b="1">
                <a:solidFill>
                  <a:schemeClr val="bg2">
                    <a:lumMod val="75000"/>
                  </a:schemeClr>
                </a:solidFill>
                <a:latin typeface="Effra"/>
                <a:cs typeface="Effra"/>
              </a:rPr>
              <a:t>MATERIALES DE REFERENCIA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7A4110-2A9A-4D80-84B5-BFFFF78D4686}"/>
              </a:ext>
            </a:extLst>
          </p:cNvPr>
          <p:cNvSpPr txBox="1"/>
          <p:nvPr/>
        </p:nvSpPr>
        <p:spPr>
          <a:xfrm>
            <a:off x="4150528" y="5887877"/>
            <a:ext cx="9434446" cy="15114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365760" tIns="91440" rIns="365760" bIns="91440" rtlCol="0" anchor="ctr" anchorCtr="0">
            <a:noAutofit/>
          </a:bodyPr>
          <a:lstStyle/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Notificación del empleo de subdistribuidores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Comprobaciones debidas, revisión rápida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Qué hacer y qué no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s-ES" sz="1600">
                <a:solidFill>
                  <a:schemeClr val="bg2">
                    <a:lumMod val="50000"/>
                  </a:schemeClr>
                </a:solidFill>
                <a:latin typeface="Effra"/>
                <a:cs typeface="Effra"/>
              </a:rPr>
              <a:t>Modelo de Código de Conducta</a:t>
            </a:r>
          </a:p>
        </p:txBody>
      </p:sp>
    </p:spTree>
    <p:extLst>
      <p:ext uri="{BB962C8B-B14F-4D97-AF65-F5344CB8AC3E}">
        <p14:creationId xmlns:p14="http://schemas.microsoft.com/office/powerpoint/2010/main" val="214773753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">
  <a:themeElements>
    <a:clrScheme name="Medtronic">
      <a:dk1>
        <a:srgbClr val="001E46"/>
      </a:dk1>
      <a:lt1>
        <a:srgbClr val="FFFFFF"/>
      </a:lt1>
      <a:dk2>
        <a:srgbClr val="004B87"/>
      </a:dk2>
      <a:lt2>
        <a:srgbClr val="71C5E8"/>
      </a:lt2>
      <a:accent1>
        <a:srgbClr val="0085CA"/>
      </a:accent1>
      <a:accent2>
        <a:srgbClr val="00A9E0"/>
      </a:accent2>
      <a:accent3>
        <a:srgbClr val="B9D9EB"/>
      </a:accent3>
      <a:accent4>
        <a:srgbClr val="5B7F95"/>
      </a:accent4>
      <a:accent5>
        <a:srgbClr val="888B8D"/>
      </a:accent5>
      <a:accent6>
        <a:srgbClr val="B1B3B3"/>
      </a:accent6>
      <a:hlink>
        <a:srgbClr val="77BC1F"/>
      </a:hlink>
      <a:folHlink>
        <a:srgbClr val="00C4B3"/>
      </a:folHlink>
    </a:clrScheme>
    <a:fontScheme name="Medtronic">
      <a:majorFont>
        <a:latin typeface="Effra"/>
        <a:ea typeface=""/>
        <a:cs typeface=""/>
      </a:majorFont>
      <a:minorFont>
        <a:latin typeface="Eff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t" anchorCtr="0"/>
      <a:lstStyle>
        <a:defPPr algn="ctr">
          <a:defRPr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marL="115888" indent="-115888">
          <a:lnSpc>
            <a:spcPts val="1900"/>
          </a:lnSpc>
          <a:buFont typeface="Wingdings" charset="2"/>
          <a:buChar char="§"/>
          <a:defRPr sz="1600" dirty="0" smtClean="0">
            <a:latin typeface="Effra"/>
            <a:cs typeface="Effr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dt_ppt_bas_wde_dk_160325" id="{C302049F-D6FE-4D04-B045-6055159337DB}" vid="{2DA3B101-68E4-49C8-A776-D0494AE1FB86}"/>
    </a:ext>
  </a:extLst>
</a:theme>
</file>

<file path=ppt/theme/theme2.xml><?xml version="1.0" encoding="utf-8"?>
<a:theme xmlns:a="http://schemas.openxmlformats.org/drawingml/2006/main" name="Title Divider">
  <a:themeElements>
    <a:clrScheme name="Medtronic Dark">
      <a:dk1>
        <a:srgbClr val="001E46"/>
      </a:dk1>
      <a:lt1>
        <a:srgbClr val="FFFFFF"/>
      </a:lt1>
      <a:dk2>
        <a:srgbClr val="004B87"/>
      </a:dk2>
      <a:lt2>
        <a:srgbClr val="71C5E8"/>
      </a:lt2>
      <a:accent1>
        <a:srgbClr val="0085CA"/>
      </a:accent1>
      <a:accent2>
        <a:srgbClr val="00A9E0"/>
      </a:accent2>
      <a:accent3>
        <a:srgbClr val="B9D9EB"/>
      </a:accent3>
      <a:accent4>
        <a:srgbClr val="5B7F95"/>
      </a:accent4>
      <a:accent5>
        <a:srgbClr val="888B8D"/>
      </a:accent5>
      <a:accent6>
        <a:srgbClr val="B1B3B3"/>
      </a:accent6>
      <a:hlink>
        <a:srgbClr val="77BC1F"/>
      </a:hlink>
      <a:folHlink>
        <a:srgbClr val="00C4B3"/>
      </a:folHlink>
    </a:clrScheme>
    <a:fontScheme name="Medtronic Font Theme">
      <a:majorFont>
        <a:latin typeface="Effra"/>
        <a:ea typeface=""/>
        <a:cs typeface=""/>
      </a:majorFont>
      <a:minorFont>
        <a:latin typeface="Eff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t" anchorCtr="0"/>
      <a:lstStyle>
        <a:defPPr>
          <a:defRPr sz="1600" dirty="0" err="1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prstDash val="soli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marL="115888" indent="-115888">
          <a:lnSpc>
            <a:spcPts val="1900"/>
          </a:lnSpc>
          <a:buFont typeface="Wingdings" charset="2"/>
          <a:buChar char="§"/>
          <a:defRPr sz="1600" dirty="0" err="1" smtClean="0">
            <a:cs typeface="Effr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dt_ppt_bas_wde_dk_160325" id="{C302049F-D6FE-4D04-B045-6055159337DB}" vid="{E5EF27F0-2CB0-4619-BA3F-96905D5449CA}"/>
    </a:ext>
  </a:extLst>
</a:theme>
</file>

<file path=ppt/theme/theme3.xml><?xml version="1.0" encoding="utf-8"?>
<a:theme xmlns:a="http://schemas.openxmlformats.org/drawingml/2006/main" name="1_Content">
  <a:themeElements>
    <a:clrScheme name="Medtronic">
      <a:dk1>
        <a:srgbClr val="001E46"/>
      </a:dk1>
      <a:lt1>
        <a:srgbClr val="FFFFFF"/>
      </a:lt1>
      <a:dk2>
        <a:srgbClr val="004B87"/>
      </a:dk2>
      <a:lt2>
        <a:srgbClr val="71C5E8"/>
      </a:lt2>
      <a:accent1>
        <a:srgbClr val="0085CA"/>
      </a:accent1>
      <a:accent2>
        <a:srgbClr val="00A9E0"/>
      </a:accent2>
      <a:accent3>
        <a:srgbClr val="B9D9EB"/>
      </a:accent3>
      <a:accent4>
        <a:srgbClr val="5B7F95"/>
      </a:accent4>
      <a:accent5>
        <a:srgbClr val="888B8D"/>
      </a:accent5>
      <a:accent6>
        <a:srgbClr val="B1B3B3"/>
      </a:accent6>
      <a:hlink>
        <a:srgbClr val="77BC1F"/>
      </a:hlink>
      <a:folHlink>
        <a:srgbClr val="00C4B3"/>
      </a:folHlink>
    </a:clrScheme>
    <a:fontScheme name="Medtronic">
      <a:majorFont>
        <a:latin typeface="Effra"/>
        <a:ea typeface=""/>
        <a:cs typeface=""/>
      </a:majorFont>
      <a:minorFont>
        <a:latin typeface="Eff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t" anchorCtr="0"/>
      <a:lstStyle>
        <a:defPPr algn="ctr">
          <a:defRPr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marL="115888" indent="-115888">
          <a:lnSpc>
            <a:spcPts val="1900"/>
          </a:lnSpc>
          <a:buFont typeface="Wingdings" charset="2"/>
          <a:buChar char="§"/>
          <a:defRPr sz="1600" dirty="0" smtClean="0">
            <a:latin typeface="Effra"/>
            <a:cs typeface="Effr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dt_ppt_bas_wde_dk_160325" id="{C302049F-D6FE-4D04-B045-6055159337DB}" vid="{2DA3B101-68E4-49C8-A776-D0494AE1FB8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temp-basic-dk-16x9-ppt</Template>
  <TotalTime>0</TotalTime>
  <Words>1635</Words>
  <Application>Microsoft Office PowerPoint</Application>
  <PresentationFormat>Custom</PresentationFormat>
  <Paragraphs>217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Effra</vt:lpstr>
      <vt:lpstr>Effra Light</vt:lpstr>
      <vt:lpstr>Wingdings</vt:lpstr>
      <vt:lpstr>Content</vt:lpstr>
      <vt:lpstr>Title Divider</vt:lpstr>
      <vt:lpstr>1_Content</vt:lpstr>
      <vt:lpstr>Expectativas de cumplimiento del distribuidor  </vt:lpstr>
      <vt:lpstr>ÍNDICE</vt:lpstr>
      <vt:lpstr>Mensaje del Chief Ethics and Compliance Officer</vt:lpstr>
      <vt:lpstr>Nuestros requisitos de COMPLIANCE:  una conversación</vt:lpstr>
      <vt:lpstr>REQUISITOS DE compliance UNA REVISIÓN RÁPIDA</vt:lpstr>
      <vt:lpstr>Encargado responsable de compliance</vt:lpstr>
      <vt:lpstr>Política de compliance</vt:lpstr>
      <vt:lpstr>Formación en compliance</vt:lpstr>
      <vt:lpstr>Subdistribuidores</vt:lpstr>
      <vt:lpstr>Libros y registros</vt:lpstr>
      <vt:lpstr>Comunicación de problemas de calidad</vt:lpstr>
      <vt:lpstr>CONFLICTOS DE INTERESES</vt:lpstr>
      <vt:lpstr>Final de la conversación</vt:lpstr>
      <vt:lpstr>Últimas ideas </vt:lpstr>
      <vt:lpstr>PowerPoint Presentation</vt:lpstr>
    </vt:vector>
  </TitlesOfParts>
  <Company>Interbrand 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 option 1  With photo</dc:title>
  <dc:creator>Ayala, Jose [CORP]</dc:creator>
  <cp:keywords>Medtronic Controlled</cp:keywords>
  <cp:lastModifiedBy>Mesanza costa, Eulalia</cp:lastModifiedBy>
  <cp:revision>139</cp:revision>
  <cp:lastPrinted>2015-05-01T17:25:26Z</cp:lastPrinted>
  <dcterms:created xsi:type="dcterms:W3CDTF">2017-09-05T14:30:03Z</dcterms:created>
  <dcterms:modified xsi:type="dcterms:W3CDTF">2018-11-29T14:53:24Z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1f08f45a-a536-4093-8448-8c7cdbb473f0</vt:lpwstr>
  </property>
  <property fmtid="{D5CDD505-2E9C-101B-9397-08002B2CF9AE}" pid="3" name="DocumentCreator">
    <vt:lpwstr>ayalaj2</vt:lpwstr>
  </property>
  <property fmtid="{D5CDD505-2E9C-101B-9397-08002B2CF9AE}" pid="4" name="CreationDate">
    <vt:lpwstr>2017-09-05</vt:lpwstr>
  </property>
  <property fmtid="{D5CDD505-2E9C-101B-9397-08002B2CF9AE}" pid="5" name="Classification">
    <vt:lpwstr>MedtronicControlled</vt:lpwstr>
  </property>
</Properties>
</file>